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60" r:id="rId2"/>
    <p:sldId id="287" r:id="rId3"/>
    <p:sldId id="261" r:id="rId4"/>
    <p:sldId id="290" r:id="rId5"/>
    <p:sldId id="265" r:id="rId6"/>
    <p:sldId id="262" r:id="rId7"/>
    <p:sldId id="268" r:id="rId8"/>
    <p:sldId id="283" r:id="rId9"/>
    <p:sldId id="284" r:id="rId10"/>
    <p:sldId id="269" r:id="rId11"/>
    <p:sldId id="286" r:id="rId12"/>
    <p:sldId id="285" r:id="rId13"/>
    <p:sldId id="279" r:id="rId14"/>
    <p:sldId id="267" r:id="rId15"/>
    <p:sldId id="288" r:id="rId16"/>
    <p:sldId id="278" r:id="rId17"/>
  </p:sldIdLst>
  <p:sldSz cx="9144000" cy="6858000" type="screen4x3"/>
  <p:notesSz cx="6858000" cy="9144000"/>
  <p:defaultTextStyle>
    <a:defPPr>
      <a:defRPr lang="es-ES"/>
    </a:defPPr>
    <a:lvl1pPr algn="ctr" rtl="0" fontAlgn="base">
      <a:spcBef>
        <a:spcPct val="0"/>
      </a:spcBef>
      <a:spcAft>
        <a:spcPct val="0"/>
      </a:spcAft>
      <a:defRPr sz="2400" b="1" kern="1200">
        <a:solidFill>
          <a:schemeClr val="bg1"/>
        </a:solidFill>
        <a:latin typeface="Arial" panose="020B0604020202020204" pitchFamily="34" charset="0"/>
        <a:ea typeface="+mn-ea"/>
        <a:cs typeface="+mn-cs"/>
      </a:defRPr>
    </a:lvl1pPr>
    <a:lvl2pPr marL="457200" algn="ctr" rtl="0" fontAlgn="base">
      <a:spcBef>
        <a:spcPct val="0"/>
      </a:spcBef>
      <a:spcAft>
        <a:spcPct val="0"/>
      </a:spcAft>
      <a:defRPr sz="2400" b="1" kern="1200">
        <a:solidFill>
          <a:schemeClr val="bg1"/>
        </a:solidFill>
        <a:latin typeface="Arial" panose="020B0604020202020204" pitchFamily="34" charset="0"/>
        <a:ea typeface="+mn-ea"/>
        <a:cs typeface="+mn-cs"/>
      </a:defRPr>
    </a:lvl2pPr>
    <a:lvl3pPr marL="914400" algn="ctr" rtl="0" fontAlgn="base">
      <a:spcBef>
        <a:spcPct val="0"/>
      </a:spcBef>
      <a:spcAft>
        <a:spcPct val="0"/>
      </a:spcAft>
      <a:defRPr sz="2400" b="1" kern="1200">
        <a:solidFill>
          <a:schemeClr val="bg1"/>
        </a:solidFill>
        <a:latin typeface="Arial" panose="020B0604020202020204" pitchFamily="34" charset="0"/>
        <a:ea typeface="+mn-ea"/>
        <a:cs typeface="+mn-cs"/>
      </a:defRPr>
    </a:lvl3pPr>
    <a:lvl4pPr marL="1371600" algn="ctr" rtl="0" fontAlgn="base">
      <a:spcBef>
        <a:spcPct val="0"/>
      </a:spcBef>
      <a:spcAft>
        <a:spcPct val="0"/>
      </a:spcAft>
      <a:defRPr sz="2400" b="1" kern="1200">
        <a:solidFill>
          <a:schemeClr val="bg1"/>
        </a:solidFill>
        <a:latin typeface="Arial" panose="020B0604020202020204" pitchFamily="34" charset="0"/>
        <a:ea typeface="+mn-ea"/>
        <a:cs typeface="+mn-cs"/>
      </a:defRPr>
    </a:lvl4pPr>
    <a:lvl5pPr marL="1828800" algn="ctr" rtl="0" fontAlgn="base">
      <a:spcBef>
        <a:spcPct val="0"/>
      </a:spcBef>
      <a:spcAft>
        <a:spcPct val="0"/>
      </a:spcAft>
      <a:defRPr sz="2400" b="1" kern="1200">
        <a:solidFill>
          <a:schemeClr val="bg1"/>
        </a:solidFill>
        <a:latin typeface="Arial" panose="020B0604020202020204" pitchFamily="34" charset="0"/>
        <a:ea typeface="+mn-ea"/>
        <a:cs typeface="+mn-cs"/>
      </a:defRPr>
    </a:lvl5pPr>
    <a:lvl6pPr marL="2286000" algn="l" defTabSz="914400" rtl="0" eaLnBrk="1" latinLnBrk="0" hangingPunct="1">
      <a:defRPr sz="2400" b="1" kern="1200">
        <a:solidFill>
          <a:schemeClr val="bg1"/>
        </a:solidFill>
        <a:latin typeface="Arial" panose="020B0604020202020204" pitchFamily="34" charset="0"/>
        <a:ea typeface="+mn-ea"/>
        <a:cs typeface="+mn-cs"/>
      </a:defRPr>
    </a:lvl6pPr>
    <a:lvl7pPr marL="2743200" algn="l" defTabSz="914400" rtl="0" eaLnBrk="1" latinLnBrk="0" hangingPunct="1">
      <a:defRPr sz="2400" b="1" kern="1200">
        <a:solidFill>
          <a:schemeClr val="bg1"/>
        </a:solidFill>
        <a:latin typeface="Arial" panose="020B0604020202020204" pitchFamily="34" charset="0"/>
        <a:ea typeface="+mn-ea"/>
        <a:cs typeface="+mn-cs"/>
      </a:defRPr>
    </a:lvl7pPr>
    <a:lvl8pPr marL="3200400" algn="l" defTabSz="914400" rtl="0" eaLnBrk="1" latinLnBrk="0" hangingPunct="1">
      <a:defRPr sz="2400" b="1" kern="1200">
        <a:solidFill>
          <a:schemeClr val="bg1"/>
        </a:solidFill>
        <a:latin typeface="Arial" panose="020B0604020202020204" pitchFamily="34" charset="0"/>
        <a:ea typeface="+mn-ea"/>
        <a:cs typeface="+mn-cs"/>
      </a:defRPr>
    </a:lvl8pPr>
    <a:lvl9pPr marL="3657600" algn="l" defTabSz="914400" rtl="0" eaLnBrk="1" latinLnBrk="0" hangingPunct="1">
      <a:defRPr sz="2400" b="1" kern="1200">
        <a:solidFill>
          <a:schemeClr val="bg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41AD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92" autoAdjust="0"/>
    <p:restoredTop sz="75045" autoAdjust="0"/>
  </p:normalViewPr>
  <p:slideViewPr>
    <p:cSldViewPr>
      <p:cViewPr varScale="1">
        <p:scale>
          <a:sx n="56" d="100"/>
          <a:sy n="56" d="100"/>
        </p:scale>
        <p:origin x="1746" y="60"/>
      </p:cViewPr>
      <p:guideLst/>
    </p:cSldViewPr>
  </p:slideViewPr>
  <p:notesTextViewPr>
    <p:cViewPr>
      <p:scale>
        <a:sx n="1" d="1"/>
        <a:sy n="1" d="1"/>
      </p:scale>
      <p:origin x="0" y="0"/>
    </p:cViewPr>
  </p:notesText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s-ES"/>
          </a:p>
        </p:txBody>
      </p:sp>
      <p:sp>
        <p:nvSpPr>
          <p:cNvPr id="13315" name="Rectangle 3"/>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s-ES"/>
          </a:p>
        </p:txBody>
      </p:sp>
      <p:sp>
        <p:nvSpPr>
          <p:cNvPr id="13316" name="Rectangle 4"/>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s-ES"/>
          </a:p>
        </p:txBody>
      </p:sp>
      <p:sp>
        <p:nvSpPr>
          <p:cNvPr id="13317" name="Rectangle 5"/>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01464B5D-E875-44FA-8096-2FC93C950EA6}" type="slidenum">
              <a:rPr lang="es-ES"/>
              <a:pPr/>
              <a:t>‹#›</a:t>
            </a:fld>
            <a:endParaRPr lang="es-ES"/>
          </a:p>
        </p:txBody>
      </p:sp>
    </p:spTree>
    <p:extLst>
      <p:ext uri="{BB962C8B-B14F-4D97-AF65-F5344CB8AC3E}">
        <p14:creationId xmlns:p14="http://schemas.microsoft.com/office/powerpoint/2010/main" val="500325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s-ES"/>
          </a:p>
        </p:txBody>
      </p:sp>
      <p:sp>
        <p:nvSpPr>
          <p:cNvPr id="1536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s-ES"/>
          </a:p>
        </p:txBody>
      </p:sp>
      <p:sp>
        <p:nvSpPr>
          <p:cNvPr id="41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p>
        </p:txBody>
      </p:sp>
      <p:sp>
        <p:nvSpPr>
          <p:cNvPr id="1536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s-ES"/>
          </a:p>
        </p:txBody>
      </p:sp>
      <p:sp>
        <p:nvSpPr>
          <p:cNvPr id="1536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anose="02020603050405020304" pitchFamily="18" charset="0"/>
              </a:defRPr>
            </a:lvl1pPr>
          </a:lstStyle>
          <a:p>
            <a:fld id="{0D8E9314-44E0-42E2-9AFA-EFFB9C708BFC}" type="slidenum">
              <a:rPr lang="es-ES"/>
              <a:pPr/>
              <a:t>‹#›</a:t>
            </a:fld>
            <a:endParaRPr lang="es-ES"/>
          </a:p>
        </p:txBody>
      </p:sp>
    </p:spTree>
    <p:extLst>
      <p:ext uri="{BB962C8B-B14F-4D97-AF65-F5344CB8AC3E}">
        <p14:creationId xmlns:p14="http://schemas.microsoft.com/office/powerpoint/2010/main" val="2503345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sz="1200" kern="1200" dirty="0" smtClean="0">
                <a:solidFill>
                  <a:schemeClr val="tx1"/>
                </a:solidFill>
                <a:effectLst/>
                <a:latin typeface="Times New Roman" pitchFamily="18" charset="0"/>
                <a:ea typeface="+mn-ea"/>
                <a:cs typeface="+mn-cs"/>
              </a:rPr>
              <a:t>Los dispositivos móviles en la actualidad se encuentran en todas partes; ya que son pequeños, accesibles y potentes; pueden comunicarse por diversas infraestructuras de red y proporcionar aplicaciones integradas utilizadas en la vida cotidiana.</a:t>
            </a:r>
            <a:endParaRPr lang="en-US" sz="1200" kern="1200" dirty="0" smtClean="0">
              <a:solidFill>
                <a:schemeClr val="tx1"/>
              </a:solidFill>
              <a:effectLst/>
              <a:latin typeface="Times New Roman" pitchFamily="18" charset="0"/>
              <a:ea typeface="+mn-ea"/>
              <a:cs typeface="+mn-cs"/>
            </a:endParaRPr>
          </a:p>
          <a:p>
            <a:r>
              <a:rPr lang="es-CR" sz="1200" kern="1200" dirty="0" smtClean="0">
                <a:solidFill>
                  <a:schemeClr val="tx1"/>
                </a:solidFill>
                <a:effectLst/>
                <a:latin typeface="Times New Roman" pitchFamily="18" charset="0"/>
                <a:ea typeface="+mn-ea"/>
                <a:cs typeface="+mn-cs"/>
              </a:rPr>
              <a:t>Por otra parte, la era digital ha provocado que las recientes generaciones, que han crecido junto con todas las nuevas tecnologías y rodeados de todas las herramientas de la era digital, se han convertido en usuarios expertos de las mismas.</a:t>
            </a:r>
            <a:endParaRPr lang="en-US" sz="1200" kern="1200" dirty="0" smtClean="0">
              <a:solidFill>
                <a:schemeClr val="tx1"/>
              </a:solidFill>
              <a:effectLst/>
              <a:latin typeface="Times New Roman" pitchFamily="18" charset="0"/>
              <a:ea typeface="+mn-ea"/>
              <a:cs typeface="+mn-cs"/>
            </a:endParaRPr>
          </a:p>
          <a:p>
            <a:r>
              <a:rPr lang="es-CR" sz="1200" kern="1200" dirty="0" smtClean="0">
                <a:solidFill>
                  <a:schemeClr val="tx1"/>
                </a:solidFill>
                <a:effectLst/>
                <a:latin typeface="Times New Roman" pitchFamily="18" charset="0"/>
                <a:ea typeface="+mn-ea"/>
                <a:cs typeface="+mn-cs"/>
              </a:rPr>
              <a:t>Todo esto ha llevado a diferentes investigadores a estudiar la forma en que estos dispositivos pueden ser integrados en los sistemas de educación y sus efectos sobre los procesos de aprendizaje. </a:t>
            </a:r>
            <a:endParaRPr lang="en-US" sz="1200" kern="1200" dirty="0" smtClean="0">
              <a:solidFill>
                <a:schemeClr val="tx1"/>
              </a:solidFill>
              <a:effectLst/>
              <a:latin typeface="Times New Roman" pitchFamily="18" charset="0"/>
              <a:ea typeface="+mn-ea"/>
              <a:cs typeface="+mn-cs"/>
            </a:endParaRPr>
          </a:p>
          <a:p>
            <a:r>
              <a:rPr lang="es-CR" sz="1200" kern="1200" dirty="0" smtClean="0">
                <a:solidFill>
                  <a:schemeClr val="tx1"/>
                </a:solidFill>
                <a:effectLst/>
                <a:latin typeface="Times New Roman" pitchFamily="18" charset="0"/>
                <a:ea typeface="+mn-ea"/>
                <a:cs typeface="+mn-cs"/>
              </a:rPr>
              <a:t>Así mismo, la robótica y la programación han permitido el aprendizaje de conceptos complejos de una manera concreta y divertida.</a:t>
            </a:r>
            <a:endParaRPr lang="en-US" dirty="0"/>
          </a:p>
        </p:txBody>
      </p:sp>
      <p:sp>
        <p:nvSpPr>
          <p:cNvPr id="4" name="Slide Number Placeholder 3"/>
          <p:cNvSpPr>
            <a:spLocks noGrp="1"/>
          </p:cNvSpPr>
          <p:nvPr>
            <p:ph type="sldNum" sz="quarter" idx="10"/>
          </p:nvPr>
        </p:nvSpPr>
        <p:spPr/>
        <p:txBody>
          <a:bodyPr/>
          <a:lstStyle/>
          <a:p>
            <a:fld id="{0D8E9314-44E0-42E2-9AFA-EFFB9C708BFC}" type="slidenum">
              <a:rPr lang="es-ES" smtClean="0"/>
              <a:pPr/>
              <a:t>3</a:t>
            </a:fld>
            <a:endParaRPr lang="es-ES"/>
          </a:p>
        </p:txBody>
      </p:sp>
    </p:spTree>
    <p:extLst>
      <p:ext uri="{BB962C8B-B14F-4D97-AF65-F5344CB8AC3E}">
        <p14:creationId xmlns:p14="http://schemas.microsoft.com/office/powerpoint/2010/main" val="32704838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dirty="0" smtClean="0"/>
              <a:t>Realizar visitas de campo en la FOD para observar el proceso de enseñanza-aprendizaje de programación de los niños</a:t>
            </a:r>
          </a:p>
          <a:p>
            <a:r>
              <a:rPr lang="es-CR" dirty="0" smtClean="0"/>
              <a:t>Realizar entrevistas con los expertos de la FOD para levantar requerimientos</a:t>
            </a:r>
          </a:p>
          <a:p>
            <a:r>
              <a:rPr lang="es-CR" dirty="0" smtClean="0"/>
              <a:t>Estudiar diseños de interfaces adecuadas para niños entre 4 y 6 años</a:t>
            </a:r>
          </a:p>
          <a:p>
            <a:pPr marL="0" marR="0" indent="0" algn="l" defTabSz="914400" rtl="0" eaLnBrk="0" fontAlgn="base" latinLnBrk="0" hangingPunct="0">
              <a:lnSpc>
                <a:spcPct val="100000"/>
              </a:lnSpc>
              <a:spcBef>
                <a:spcPct val="30000"/>
              </a:spcBef>
              <a:spcAft>
                <a:spcPct val="0"/>
              </a:spcAft>
              <a:buClrTx/>
              <a:buSzTx/>
              <a:buFontTx/>
              <a:buNone/>
              <a:tabLst/>
              <a:defRPr/>
            </a:pPr>
            <a:r>
              <a:rPr lang="es-CR" dirty="0" smtClean="0"/>
              <a:t>Estudiar alternativas de implementación e investigación sobre desarrollos móviles orientados a niños entre 4 y 6 años</a:t>
            </a:r>
          </a:p>
          <a:p>
            <a:r>
              <a:rPr lang="es-CR" dirty="0" smtClean="0"/>
              <a:t>Diseñar las interfaces del entorno de programación</a:t>
            </a:r>
          </a:p>
          <a:p>
            <a:r>
              <a:rPr lang="es-CR" dirty="0" smtClean="0"/>
              <a:t>Implementar el entorno de programación</a:t>
            </a:r>
          </a:p>
          <a:p>
            <a:r>
              <a:rPr lang="es-CR" dirty="0" smtClean="0"/>
              <a:t>Evaluar la usabilidad y la</a:t>
            </a:r>
            <a:r>
              <a:rPr lang="es-CR" baseline="0" dirty="0" smtClean="0"/>
              <a:t> funcionalidad </a:t>
            </a:r>
            <a:r>
              <a:rPr lang="es-CR" dirty="0" smtClean="0"/>
              <a:t>del entorno de programación implementado</a:t>
            </a:r>
          </a:p>
          <a:p>
            <a:r>
              <a:rPr lang="es-CR" dirty="0" smtClean="0"/>
              <a:t>Divulgar resultados</a:t>
            </a:r>
            <a:endParaRPr lang="en-US" dirty="0" smtClean="0"/>
          </a:p>
        </p:txBody>
      </p:sp>
      <p:sp>
        <p:nvSpPr>
          <p:cNvPr id="4" name="Slide Number Placeholder 3"/>
          <p:cNvSpPr>
            <a:spLocks noGrp="1"/>
          </p:cNvSpPr>
          <p:nvPr>
            <p:ph type="sldNum" sz="quarter" idx="10"/>
          </p:nvPr>
        </p:nvSpPr>
        <p:spPr/>
        <p:txBody>
          <a:bodyPr/>
          <a:lstStyle/>
          <a:p>
            <a:fld id="{0D8E9314-44E0-42E2-9AFA-EFFB9C708BFC}" type="slidenum">
              <a:rPr lang="es-ES" smtClean="0"/>
              <a:pPr/>
              <a:t>13</a:t>
            </a:fld>
            <a:endParaRPr lang="es-ES"/>
          </a:p>
        </p:txBody>
      </p:sp>
    </p:spTree>
    <p:extLst>
      <p:ext uri="{BB962C8B-B14F-4D97-AF65-F5344CB8AC3E}">
        <p14:creationId xmlns:p14="http://schemas.microsoft.com/office/powerpoint/2010/main" val="3871196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1" indent="0" algn="l" defTabSz="914400" rtl="0" eaLnBrk="0" fontAlgn="base" latinLnBrk="0" hangingPunct="0">
              <a:lnSpc>
                <a:spcPct val="100000"/>
              </a:lnSpc>
              <a:spcBef>
                <a:spcPct val="30000"/>
              </a:spcBef>
              <a:spcAft>
                <a:spcPct val="0"/>
              </a:spcAft>
              <a:buClrTx/>
              <a:buSzTx/>
              <a:buFontTx/>
              <a:buNone/>
              <a:tabLst/>
              <a:defRPr/>
            </a:pPr>
            <a:r>
              <a:rPr lang="es-CR" dirty="0" smtClean="0"/>
              <a:t>En Costa Rica la FOD ofrece programas de robótica</a:t>
            </a:r>
          </a:p>
          <a:p>
            <a:pPr marL="457200" marR="0" lvl="1" indent="0" algn="l" defTabSz="914400" rtl="0" eaLnBrk="0" fontAlgn="base" latinLnBrk="0" hangingPunct="0">
              <a:lnSpc>
                <a:spcPct val="100000"/>
              </a:lnSpc>
              <a:spcBef>
                <a:spcPct val="30000"/>
              </a:spcBef>
              <a:spcAft>
                <a:spcPct val="0"/>
              </a:spcAft>
              <a:buClrTx/>
              <a:buSzTx/>
              <a:buFontTx/>
              <a:buNone/>
              <a:tabLst/>
              <a:defRPr/>
            </a:pPr>
            <a:r>
              <a:rPr lang="es-CR" dirty="0" smtClean="0"/>
              <a:t>Ana Lourdes Acuña, María Castro</a:t>
            </a:r>
          </a:p>
          <a:p>
            <a:r>
              <a:rPr lang="es-ES" dirty="0" smtClean="0"/>
              <a:t>Es un beneficio para:</a:t>
            </a:r>
          </a:p>
          <a:p>
            <a:pPr lvl="1"/>
            <a:r>
              <a:rPr lang="es-ES" dirty="0" smtClean="0"/>
              <a:t>Fundación Omar Dengo</a:t>
            </a:r>
          </a:p>
          <a:p>
            <a:pPr lvl="1"/>
            <a:r>
              <a:rPr lang="es-ES" dirty="0" smtClean="0"/>
              <a:t>Niños entre 4 y 6 años</a:t>
            </a:r>
          </a:p>
          <a:p>
            <a:pPr lvl="1"/>
            <a:r>
              <a:rPr lang="es-ES" dirty="0" smtClean="0"/>
              <a:t>Sociedad costarricense en general</a:t>
            </a:r>
          </a:p>
          <a:p>
            <a:pPr lvl="1"/>
            <a:endParaRPr lang="es-ES" dirty="0" smtClean="0"/>
          </a:p>
          <a:p>
            <a:pPr lvl="1"/>
            <a:r>
              <a:rPr lang="es-ES" dirty="0" smtClean="0"/>
              <a:t>Alta productividad: posibilidades de creación que se poseen para insertarse con éxito en una obra productiva.</a:t>
            </a:r>
          </a:p>
          <a:p>
            <a:pPr lvl="1"/>
            <a:r>
              <a:rPr lang="es-ES" dirty="0" smtClean="0"/>
              <a:t>Mentalidad creativa: La habilidad para aplicar las tecnologías digitales en situaciones sostenidas y complejas, y para comprender las consecuencias que de éstas se derivan.</a:t>
            </a:r>
          </a:p>
          <a:p>
            <a:pPr lvl="1"/>
            <a:r>
              <a:rPr lang="es-ES" dirty="0" smtClean="0"/>
              <a:t>Comunicación eficaz: trabajo en equipo y colaborativo, habilidades interpersonales, responsabilidad social, personal y cívica, comunicación interactiva.</a:t>
            </a:r>
          </a:p>
          <a:p>
            <a:pPr lvl="1"/>
            <a:r>
              <a:rPr lang="es-ES" dirty="0" smtClean="0"/>
              <a:t>Era digital: conoce y comprende los conceptos científicos necesarios para tomar decisiones, usa el lenguaje y el cálculo en el trabajo y en la sociedad para alcanzar las metas personales y para desarrollar conocimiento. Tiene conocimiento de lo que es la tecnología, involucra sus usos eficientes y eficazmente, toma decisiones al identificar problemas económicos, interpreta, usa y crea imágenes, videos y medios visuales. Busca rutas y nuevos escenarios para determinar medios y alcanzar fines.</a:t>
            </a:r>
          </a:p>
          <a:p>
            <a:pPr lvl="1"/>
            <a:endParaRPr lang="en-US" dirty="0" smtClean="0"/>
          </a:p>
        </p:txBody>
      </p:sp>
      <p:sp>
        <p:nvSpPr>
          <p:cNvPr id="4" name="Slide Number Placeholder 3"/>
          <p:cNvSpPr>
            <a:spLocks noGrp="1"/>
          </p:cNvSpPr>
          <p:nvPr>
            <p:ph type="sldNum" sz="quarter" idx="10"/>
          </p:nvPr>
        </p:nvSpPr>
        <p:spPr/>
        <p:txBody>
          <a:bodyPr/>
          <a:lstStyle/>
          <a:p>
            <a:fld id="{0D8E9314-44E0-42E2-9AFA-EFFB9C708BFC}" type="slidenum">
              <a:rPr lang="es-ES"/>
              <a:pPr/>
              <a:t>14</a:t>
            </a:fld>
            <a:endParaRPr lang="es-ES"/>
          </a:p>
        </p:txBody>
      </p:sp>
    </p:spTree>
    <p:extLst>
      <p:ext uri="{BB962C8B-B14F-4D97-AF65-F5344CB8AC3E}">
        <p14:creationId xmlns:p14="http://schemas.microsoft.com/office/powerpoint/2010/main" val="2057331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R" sz="1200" b="0" i="0" kern="1200" dirty="0" err="1" smtClean="0">
                <a:solidFill>
                  <a:schemeClr val="tx1"/>
                </a:solidFill>
                <a:effectLst/>
                <a:latin typeface="+mn-lt"/>
                <a:ea typeface="+mn-ea"/>
                <a:cs typeface="+mn-cs"/>
              </a:rPr>
              <a:t>Universidade</a:t>
            </a:r>
            <a:r>
              <a:rPr lang="es-CR" sz="1200" b="0" i="0" kern="1200" baseline="0" dirty="0" smtClean="0">
                <a:solidFill>
                  <a:schemeClr val="tx1"/>
                </a:solidFill>
                <a:effectLst/>
                <a:latin typeface="+mn-lt"/>
                <a:ea typeface="+mn-ea"/>
                <a:cs typeface="+mn-cs"/>
              </a:rPr>
              <a:t> Federal de Santa Catarina</a:t>
            </a:r>
            <a:endParaRPr lang="es-CR" sz="1200" b="0" i="0" kern="1200" dirty="0" smtClean="0">
              <a:solidFill>
                <a:schemeClr val="tx1"/>
              </a:solidFill>
              <a:effectLst/>
              <a:latin typeface="+mn-lt"/>
              <a:ea typeface="+mn-ea"/>
              <a:cs typeface="+mn-cs"/>
            </a:endParaRPr>
          </a:p>
          <a:p>
            <a:endParaRPr lang="es-CR" sz="1200" b="0" i="0" kern="1200" dirty="0" smtClean="0">
              <a:solidFill>
                <a:schemeClr val="tx1"/>
              </a:solidFill>
              <a:effectLst/>
              <a:latin typeface="+mn-lt"/>
              <a:ea typeface="+mn-ea"/>
              <a:cs typeface="+mn-cs"/>
            </a:endParaRPr>
          </a:p>
          <a:p>
            <a:r>
              <a:rPr lang="es-CR" sz="1200" b="0" i="0" u="none" strike="noStrike" kern="1200" baseline="0" dirty="0" smtClean="0">
                <a:solidFill>
                  <a:schemeClr val="tx1"/>
                </a:solidFill>
                <a:latin typeface="+mn-lt"/>
                <a:ea typeface="+mn-ea"/>
                <a:cs typeface="+mn-cs"/>
              </a:rPr>
              <a:t>La FOD es una institución privada sin fines de lucro, cuyo principal objetivo es el mejoramiento de la calidad de la educación costarricense, a través del uso de las herramientas  informáticas para promover la innovación y la calidad educativa.</a:t>
            </a:r>
            <a:endParaRPr lang="es-CR" sz="1200" b="0" i="0" kern="1200" dirty="0" smtClean="0">
              <a:solidFill>
                <a:schemeClr val="tx1"/>
              </a:solidFill>
              <a:effectLst/>
              <a:latin typeface="+mn-lt"/>
              <a:ea typeface="+mn-ea"/>
              <a:cs typeface="+mn-cs"/>
            </a:endParaRPr>
          </a:p>
          <a:p>
            <a:r>
              <a:rPr lang="es-CR" sz="1200" b="0" i="0" kern="1200" dirty="0" smtClean="0">
                <a:solidFill>
                  <a:schemeClr val="tx1"/>
                </a:solidFill>
                <a:effectLst/>
                <a:latin typeface="+mn-lt"/>
                <a:ea typeface="+mn-ea"/>
                <a:cs typeface="+mn-cs"/>
              </a:rPr>
              <a:t>El Programa Nacional de Informática Educativa MEP – FOD (PRONIE MEP - FOD) fue creado en 1988, en un esfuerzo conjunto del Ministerio de Educación Pública (MEP) y la </a:t>
            </a:r>
          </a:p>
          <a:p>
            <a:r>
              <a:rPr lang="es-CR" sz="1200" b="0" i="0" kern="1200" dirty="0" smtClean="0">
                <a:solidFill>
                  <a:schemeClr val="tx1"/>
                </a:solidFill>
                <a:effectLst/>
                <a:latin typeface="+mn-lt"/>
                <a:ea typeface="+mn-ea"/>
                <a:cs typeface="+mn-cs"/>
              </a:rPr>
              <a:t>Fundación Omar Dengo (FOD), con el fin de contribuir con la mejora de la calidad de la educación pública, a través de propuestas pedagógicas innovadoras apoyadas en las tecnologías digitales, concebidas como herramientas de aprendizaje. Actualmente el Programa integra centros educativos de primaria y secundaria de todo el país, con una cobertura promedio de la mitad de la población estudiantil del sistema educativo público, desde el Preescolar hasta la secundaria (más de medio millón de estudiantes).</a:t>
            </a:r>
          </a:p>
          <a:p>
            <a:endParaRPr lang="es-CR" sz="1200" b="0" i="0" kern="1200" dirty="0" smtClean="0">
              <a:solidFill>
                <a:schemeClr val="tx1"/>
              </a:solidFill>
              <a:effectLst/>
              <a:latin typeface="+mn-lt"/>
              <a:ea typeface="+mn-ea"/>
              <a:cs typeface="+mn-cs"/>
            </a:endParaRPr>
          </a:p>
          <a:p>
            <a:r>
              <a:rPr lang="es-CR" sz="1200" b="0" i="0" kern="1200" dirty="0" smtClean="0">
                <a:solidFill>
                  <a:schemeClr val="tx1"/>
                </a:solidFill>
                <a:effectLst/>
                <a:latin typeface="+mn-lt"/>
                <a:ea typeface="+mn-ea"/>
                <a:cs typeface="+mn-cs"/>
              </a:rPr>
              <a:t>Programa de Tecnologías Educativas Avanzadas (PROTEA), promueve la apropiación pedagógica de los recursos que ofrecen las tecnologías digitales de la información y la comunicación (TIC), en la formación de docentes y estudiantes.</a:t>
            </a:r>
            <a:endParaRPr lang="es-CR" dirty="0"/>
          </a:p>
        </p:txBody>
      </p:sp>
      <p:sp>
        <p:nvSpPr>
          <p:cNvPr id="4" name="Marcador de número de diapositiva 3"/>
          <p:cNvSpPr>
            <a:spLocks noGrp="1"/>
          </p:cNvSpPr>
          <p:nvPr>
            <p:ph type="sldNum" sz="quarter" idx="10"/>
          </p:nvPr>
        </p:nvSpPr>
        <p:spPr/>
        <p:txBody>
          <a:bodyPr/>
          <a:lstStyle/>
          <a:p>
            <a:fld id="{231FC901-20F7-4764-8DA2-89AD7C58385D}" type="slidenum">
              <a:rPr lang="es-CR" smtClean="0"/>
              <a:t>15</a:t>
            </a:fld>
            <a:endParaRPr lang="es-CR"/>
          </a:p>
        </p:txBody>
      </p:sp>
    </p:spTree>
    <p:extLst>
      <p:ext uri="{BB962C8B-B14F-4D97-AF65-F5344CB8AC3E}">
        <p14:creationId xmlns:p14="http://schemas.microsoft.com/office/powerpoint/2010/main" val="3795851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CR" sz="1200" kern="1200" dirty="0" smtClean="0">
                <a:solidFill>
                  <a:schemeClr val="tx1"/>
                </a:solidFill>
                <a:effectLst/>
                <a:latin typeface="Times New Roman" pitchFamily="18" charset="0"/>
                <a:ea typeface="+mn-ea"/>
                <a:cs typeface="+mn-cs"/>
              </a:rPr>
              <a:t>Estos entornos se comenzaron a desarrollar desde el año 2009.</a:t>
            </a:r>
          </a:p>
          <a:p>
            <a:r>
              <a:rPr lang="es-CR" sz="1200" kern="1200" dirty="0" smtClean="0">
                <a:solidFill>
                  <a:schemeClr val="tx1"/>
                </a:solidFill>
                <a:effectLst/>
                <a:latin typeface="Times New Roman" pitchFamily="18" charset="0"/>
                <a:ea typeface="+mn-ea"/>
                <a:cs typeface="+mn-cs"/>
              </a:rPr>
              <a:t>En el 2009, los investigadores de la </a:t>
            </a:r>
            <a:r>
              <a:rPr lang="es-CR" sz="1200" i="1" kern="1200" dirty="0" err="1" smtClean="0">
                <a:solidFill>
                  <a:schemeClr val="tx1"/>
                </a:solidFill>
                <a:effectLst/>
                <a:latin typeface="Times New Roman" pitchFamily="18" charset="0"/>
                <a:ea typeface="+mn-ea"/>
                <a:cs typeface="+mn-cs"/>
              </a:rPr>
              <a:t>Tufts</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University</a:t>
            </a:r>
            <a:r>
              <a:rPr lang="es-CR" sz="1200" kern="1200" dirty="0" smtClean="0">
                <a:solidFill>
                  <a:schemeClr val="tx1"/>
                </a:solidFill>
                <a:effectLst/>
                <a:latin typeface="Times New Roman" pitchFamily="18" charset="0"/>
                <a:ea typeface="+mn-ea"/>
                <a:cs typeface="+mn-cs"/>
              </a:rPr>
              <a:t> han desarrollado el sistema CHERP (</a:t>
            </a:r>
            <a:r>
              <a:rPr lang="es-CR" sz="1200" i="1" kern="1200" dirty="0" err="1" smtClean="0">
                <a:solidFill>
                  <a:schemeClr val="tx1"/>
                </a:solidFill>
                <a:effectLst/>
                <a:latin typeface="Times New Roman" pitchFamily="18" charset="0"/>
                <a:ea typeface="+mn-ea"/>
                <a:cs typeface="+mn-cs"/>
              </a:rPr>
              <a:t>Creative</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Hybrid</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Environment</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for</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Robotic</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Programming</a:t>
            </a:r>
            <a:r>
              <a:rPr lang="es-CR" sz="1200" kern="1200" dirty="0" smtClean="0">
                <a:solidFill>
                  <a:schemeClr val="tx1"/>
                </a:solidFill>
                <a:effectLst/>
                <a:latin typeface="Times New Roman" pitchFamily="18" charset="0"/>
                <a:ea typeface="+mn-ea"/>
                <a:cs typeface="+mn-cs"/>
              </a:rPr>
              <a:t>), es un entorno híbrido creativo para programación robótica que permite a los niños a programar con enclavamiento bloques de madera.</a:t>
            </a:r>
          </a:p>
          <a:p>
            <a:r>
              <a:rPr lang="es-CR" sz="1200" kern="1200" dirty="0" smtClean="0">
                <a:solidFill>
                  <a:schemeClr val="tx1"/>
                </a:solidFill>
                <a:effectLst/>
                <a:latin typeface="Times New Roman" pitchFamily="18" charset="0"/>
                <a:ea typeface="+mn-ea"/>
                <a:cs typeface="+mn-cs"/>
              </a:rPr>
              <a:t>Desde el año 2011 se comenzó el proyecto ScratchJr, que es liderado por Marina </a:t>
            </a:r>
            <a:r>
              <a:rPr lang="es-CR" sz="1200" kern="1200" dirty="0" err="1" smtClean="0">
                <a:solidFill>
                  <a:schemeClr val="tx1"/>
                </a:solidFill>
                <a:effectLst/>
                <a:latin typeface="Times New Roman" pitchFamily="18" charset="0"/>
                <a:ea typeface="+mn-ea"/>
                <a:cs typeface="+mn-cs"/>
              </a:rPr>
              <a:t>Umaschi</a:t>
            </a:r>
            <a:r>
              <a:rPr lang="es-CR" sz="1200" kern="1200" dirty="0" smtClean="0">
                <a:solidFill>
                  <a:schemeClr val="tx1"/>
                </a:solidFill>
                <a:effectLst/>
                <a:latin typeface="Times New Roman" pitchFamily="18" charset="0"/>
                <a:ea typeface="+mn-ea"/>
                <a:cs typeface="+mn-cs"/>
              </a:rPr>
              <a:t> </a:t>
            </a:r>
            <a:r>
              <a:rPr lang="es-CR" sz="1200" kern="1200" dirty="0" err="1" smtClean="0">
                <a:solidFill>
                  <a:schemeClr val="tx1"/>
                </a:solidFill>
                <a:effectLst/>
                <a:latin typeface="Times New Roman" pitchFamily="18" charset="0"/>
                <a:ea typeface="+mn-ea"/>
                <a:cs typeface="+mn-cs"/>
              </a:rPr>
              <a:t>Bers</a:t>
            </a:r>
            <a:r>
              <a:rPr lang="es-CR" sz="1200" kern="1200" dirty="0" smtClean="0">
                <a:solidFill>
                  <a:schemeClr val="tx1"/>
                </a:solidFill>
                <a:effectLst/>
                <a:latin typeface="Times New Roman" pitchFamily="18" charset="0"/>
                <a:ea typeface="+mn-ea"/>
                <a:cs typeface="+mn-cs"/>
              </a:rPr>
              <a:t> y su grupo de investigación </a:t>
            </a:r>
            <a:r>
              <a:rPr lang="es-CR" sz="1200" i="1" kern="1200" dirty="0" err="1" smtClean="0">
                <a:solidFill>
                  <a:schemeClr val="tx1"/>
                </a:solidFill>
                <a:effectLst/>
                <a:latin typeface="Times New Roman" pitchFamily="18" charset="0"/>
                <a:ea typeface="+mn-ea"/>
                <a:cs typeface="+mn-cs"/>
              </a:rPr>
              <a:t>DevTech</a:t>
            </a:r>
            <a:r>
              <a:rPr lang="es-CR" sz="1200" kern="1200" dirty="0" smtClean="0">
                <a:solidFill>
                  <a:schemeClr val="tx1"/>
                </a:solidFill>
                <a:effectLst/>
                <a:latin typeface="Times New Roman" pitchFamily="18" charset="0"/>
                <a:ea typeface="+mn-ea"/>
                <a:cs typeface="+mn-cs"/>
              </a:rPr>
              <a:t> en la </a:t>
            </a:r>
            <a:r>
              <a:rPr lang="es-CR" sz="1200" i="1" kern="1200" dirty="0" err="1" smtClean="0">
                <a:solidFill>
                  <a:schemeClr val="tx1"/>
                </a:solidFill>
                <a:effectLst/>
                <a:latin typeface="Times New Roman" pitchFamily="18" charset="0"/>
                <a:ea typeface="+mn-ea"/>
                <a:cs typeface="+mn-cs"/>
              </a:rPr>
              <a:t>Tufts</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University</a:t>
            </a:r>
            <a:r>
              <a:rPr lang="es-CR" sz="1200" kern="1200" dirty="0" smtClean="0">
                <a:solidFill>
                  <a:schemeClr val="tx1"/>
                </a:solidFill>
                <a:effectLst/>
                <a:latin typeface="Times New Roman" pitchFamily="18" charset="0"/>
                <a:ea typeface="+mn-ea"/>
                <a:cs typeface="+mn-cs"/>
              </a:rPr>
              <a:t> y Mitch </a:t>
            </a:r>
            <a:r>
              <a:rPr lang="es-CR" sz="1200" kern="1200" dirty="0" err="1" smtClean="0">
                <a:solidFill>
                  <a:schemeClr val="tx1"/>
                </a:solidFill>
                <a:effectLst/>
                <a:latin typeface="Times New Roman" pitchFamily="18" charset="0"/>
                <a:ea typeface="+mn-ea"/>
                <a:cs typeface="+mn-cs"/>
              </a:rPr>
              <a:t>Resnick</a:t>
            </a:r>
            <a:r>
              <a:rPr lang="es-CR" sz="1200" kern="1200" dirty="0" smtClean="0">
                <a:solidFill>
                  <a:schemeClr val="tx1"/>
                </a:solidFill>
                <a:effectLst/>
                <a:latin typeface="Times New Roman" pitchFamily="18" charset="0"/>
                <a:ea typeface="+mn-ea"/>
                <a:cs typeface="+mn-cs"/>
              </a:rPr>
              <a:t> del </a:t>
            </a:r>
            <a:r>
              <a:rPr lang="es-CR" sz="1200" i="1" kern="1200" dirty="0" err="1" smtClean="0">
                <a:solidFill>
                  <a:schemeClr val="tx1"/>
                </a:solidFill>
                <a:effectLst/>
                <a:latin typeface="Times New Roman" pitchFamily="18" charset="0"/>
                <a:ea typeface="+mn-ea"/>
                <a:cs typeface="+mn-cs"/>
              </a:rPr>
              <a:t>Lifelong</a:t>
            </a:r>
            <a:r>
              <a:rPr lang="es-CR" sz="1200" i="1" kern="1200" dirty="0" smtClean="0">
                <a:solidFill>
                  <a:schemeClr val="tx1"/>
                </a:solidFill>
                <a:effectLst/>
                <a:latin typeface="Times New Roman" pitchFamily="18" charset="0"/>
                <a:ea typeface="+mn-ea"/>
                <a:cs typeface="+mn-cs"/>
              </a:rPr>
              <a:t> Kindergarten</a:t>
            </a:r>
            <a:r>
              <a:rPr lang="es-CR" sz="1200" kern="1200" dirty="0" smtClean="0">
                <a:solidFill>
                  <a:schemeClr val="tx1"/>
                </a:solidFill>
                <a:effectLst/>
                <a:latin typeface="Times New Roman" pitchFamily="18" charset="0"/>
                <a:ea typeface="+mn-ea"/>
                <a:cs typeface="+mn-cs"/>
              </a:rPr>
              <a:t> del MIT </a:t>
            </a:r>
            <a:r>
              <a:rPr lang="es-CR" sz="1200" i="1" kern="1200" dirty="0" smtClean="0">
                <a:solidFill>
                  <a:schemeClr val="tx1"/>
                </a:solidFill>
                <a:effectLst/>
                <a:latin typeface="Times New Roman" pitchFamily="18" charset="0"/>
                <a:ea typeface="+mn-ea"/>
                <a:cs typeface="+mn-cs"/>
              </a:rPr>
              <a:t>Media </a:t>
            </a:r>
            <a:r>
              <a:rPr lang="es-CR" sz="1200" i="1" kern="1200" dirty="0" err="1" smtClean="0">
                <a:solidFill>
                  <a:schemeClr val="tx1"/>
                </a:solidFill>
                <a:effectLst/>
                <a:latin typeface="Times New Roman" pitchFamily="18" charset="0"/>
                <a:ea typeface="+mn-ea"/>
                <a:cs typeface="+mn-cs"/>
              </a:rPr>
              <a:t>Lab</a:t>
            </a:r>
            <a:r>
              <a:rPr lang="es-CR" sz="1200" kern="1200" dirty="0" smtClean="0">
                <a:solidFill>
                  <a:schemeClr val="tx1"/>
                </a:solidFill>
                <a:effectLst/>
                <a:latin typeface="Times New Roman" pitchFamily="18" charset="0"/>
                <a:ea typeface="+mn-ea"/>
                <a:cs typeface="+mn-cs"/>
              </a:rPr>
              <a:t>. Este proyecto pretende desarrollar y estudiar la próxima generación de tecnologías innovadoras y materiales curriculares para la educación de la primera infancia (orientadas a niños de 5+ años). A inicios de agosto se publicó una versión al público.</a:t>
            </a:r>
          </a:p>
          <a:p>
            <a:r>
              <a:rPr lang="es-CR" sz="1200" kern="1200" dirty="0" smtClean="0">
                <a:solidFill>
                  <a:schemeClr val="tx1"/>
                </a:solidFill>
                <a:effectLst/>
                <a:latin typeface="Times New Roman" pitchFamily="18" charset="0"/>
                <a:ea typeface="+mn-ea"/>
                <a:cs typeface="+mn-cs"/>
              </a:rPr>
              <a:t>En el 2012, se desarrolla en la </a:t>
            </a:r>
            <a:r>
              <a:rPr lang="es-CR" sz="1200" i="1" kern="1200" dirty="0" err="1" smtClean="0">
                <a:solidFill>
                  <a:schemeClr val="tx1"/>
                </a:solidFill>
                <a:effectLst/>
                <a:latin typeface="Times New Roman" pitchFamily="18" charset="0"/>
                <a:ea typeface="+mn-ea"/>
                <a:cs typeface="+mn-cs"/>
              </a:rPr>
              <a:t>Tufts</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University</a:t>
            </a:r>
            <a:r>
              <a:rPr lang="es-CR" sz="1200" kern="1200" dirty="0" smtClean="0">
                <a:solidFill>
                  <a:schemeClr val="tx1"/>
                </a:solidFill>
                <a:effectLst/>
                <a:latin typeface="Times New Roman" pitchFamily="18" charset="0"/>
                <a:ea typeface="+mn-ea"/>
                <a:cs typeface="+mn-cs"/>
              </a:rPr>
              <a:t> el kit robótico KIWI (</a:t>
            </a:r>
            <a:r>
              <a:rPr lang="es-CR" sz="1200" i="1" kern="1200" dirty="0" err="1" smtClean="0">
                <a:solidFill>
                  <a:schemeClr val="tx1"/>
                </a:solidFill>
                <a:effectLst/>
                <a:latin typeface="Times New Roman" pitchFamily="18" charset="0"/>
                <a:ea typeface="+mn-ea"/>
                <a:cs typeface="+mn-cs"/>
              </a:rPr>
              <a:t>Kids</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Invent</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With</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Imagination</a:t>
            </a:r>
            <a:r>
              <a:rPr lang="es-CR" sz="1200" kern="1200" dirty="0" smtClean="0">
                <a:solidFill>
                  <a:schemeClr val="tx1"/>
                </a:solidFill>
                <a:effectLst/>
                <a:latin typeface="Times New Roman" pitchFamily="18" charset="0"/>
                <a:ea typeface="+mn-ea"/>
                <a:cs typeface="+mn-cs"/>
              </a:rPr>
              <a:t>), que se combina con el entorno CHERP para enseñar programación, robótica e ingeniería en las aulas de la primera infancia.</a:t>
            </a:r>
          </a:p>
          <a:p>
            <a:r>
              <a:rPr lang="es-CR" sz="1200" kern="1200" dirty="0" smtClean="0">
                <a:solidFill>
                  <a:schemeClr val="tx1"/>
                </a:solidFill>
                <a:effectLst/>
                <a:latin typeface="Times New Roman" pitchFamily="18" charset="0"/>
                <a:ea typeface="+mn-ea"/>
                <a:cs typeface="+mn-cs"/>
              </a:rPr>
              <a:t>En abril del 2012 se ofrece en el </a:t>
            </a:r>
            <a:r>
              <a:rPr lang="es-CR" sz="1200" i="1" kern="1200" dirty="0" smtClean="0">
                <a:solidFill>
                  <a:schemeClr val="tx1"/>
                </a:solidFill>
                <a:effectLst/>
                <a:latin typeface="Times New Roman" pitchFamily="18" charset="0"/>
                <a:ea typeface="+mn-ea"/>
                <a:cs typeface="+mn-cs"/>
              </a:rPr>
              <a:t>App Store</a:t>
            </a:r>
            <a:r>
              <a:rPr lang="es-CR" sz="1200" kern="1200" dirty="0" smtClean="0">
                <a:solidFill>
                  <a:schemeClr val="tx1"/>
                </a:solidFill>
                <a:effectLst/>
                <a:latin typeface="Times New Roman" pitchFamily="18" charset="0"/>
                <a:ea typeface="+mn-ea"/>
                <a:cs typeface="+mn-cs"/>
              </a:rPr>
              <a:t> de Apple la aplicación </a:t>
            </a:r>
            <a:r>
              <a:rPr lang="es-CR" sz="1200" i="1" kern="1200" dirty="0" err="1" smtClean="0">
                <a:solidFill>
                  <a:schemeClr val="tx1"/>
                </a:solidFill>
                <a:effectLst/>
                <a:latin typeface="Times New Roman" pitchFamily="18" charset="0"/>
                <a:ea typeface="+mn-ea"/>
                <a:cs typeface="+mn-cs"/>
              </a:rPr>
              <a:t>Move</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The</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Turtle</a:t>
            </a:r>
            <a:r>
              <a:rPr lang="es-CR" sz="1200" kern="1200" dirty="0" smtClean="0">
                <a:solidFill>
                  <a:schemeClr val="tx1"/>
                </a:solidFill>
                <a:effectLst/>
                <a:latin typeface="Times New Roman" pitchFamily="18" charset="0"/>
                <a:ea typeface="+mn-ea"/>
                <a:cs typeface="+mn-cs"/>
              </a:rPr>
              <a:t> de la empresa </a:t>
            </a:r>
            <a:r>
              <a:rPr lang="es-CR" sz="1200" i="1" kern="1200" dirty="0" err="1" smtClean="0">
                <a:solidFill>
                  <a:schemeClr val="tx1"/>
                </a:solidFill>
                <a:effectLst/>
                <a:latin typeface="Times New Roman" pitchFamily="18" charset="0"/>
                <a:ea typeface="+mn-ea"/>
                <a:cs typeface="+mn-cs"/>
              </a:rPr>
              <a:t>Next</a:t>
            </a:r>
            <a:r>
              <a:rPr lang="es-CR" sz="1200" i="1"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is</a:t>
            </a:r>
            <a:r>
              <a:rPr lang="es-CR" sz="1200" i="1" kern="1200" dirty="0" smtClean="0">
                <a:solidFill>
                  <a:schemeClr val="tx1"/>
                </a:solidFill>
                <a:effectLst/>
                <a:latin typeface="Times New Roman" pitchFamily="18" charset="0"/>
                <a:ea typeface="+mn-ea"/>
                <a:cs typeface="+mn-cs"/>
              </a:rPr>
              <a:t> Great</a:t>
            </a:r>
            <a:r>
              <a:rPr lang="es-CR" sz="1200" kern="1200" dirty="0" smtClean="0">
                <a:solidFill>
                  <a:schemeClr val="tx1"/>
                </a:solidFill>
                <a:effectLst/>
                <a:latin typeface="Times New Roman" pitchFamily="18" charset="0"/>
                <a:ea typeface="+mn-ea"/>
                <a:cs typeface="+mn-cs"/>
              </a:rPr>
              <a:t>, es una aplicación para iPhone y iPad que enseña a los niños los fundamentos de la creación de programas informáticos, usando comandos gráficos intuitivos. Esta aplicación es una versión de LOGO para dispositivos móviles de Apple. Está orientada a niños de 5 o más años para la programación básica, y a niños entre 9 y 12 años para la programación avanzada.</a:t>
            </a:r>
          </a:p>
          <a:p>
            <a:r>
              <a:rPr lang="es-CR" sz="1200" kern="1200" dirty="0" smtClean="0">
                <a:solidFill>
                  <a:schemeClr val="tx1"/>
                </a:solidFill>
                <a:effectLst/>
                <a:latin typeface="Times New Roman" pitchFamily="18" charset="0"/>
                <a:ea typeface="+mn-ea"/>
                <a:cs typeface="+mn-cs"/>
              </a:rPr>
              <a:t>En junio del 2012 se lanza </a:t>
            </a:r>
            <a:r>
              <a:rPr lang="es-CR" sz="1200" kern="1200" dirty="0" err="1" smtClean="0">
                <a:solidFill>
                  <a:schemeClr val="tx1"/>
                </a:solidFill>
                <a:effectLst/>
                <a:latin typeface="Times New Roman" pitchFamily="18" charset="0"/>
                <a:ea typeface="+mn-ea"/>
                <a:cs typeface="+mn-cs"/>
              </a:rPr>
              <a:t>Kodable</a:t>
            </a:r>
            <a:r>
              <a:rPr lang="es-CR" sz="1200" kern="1200" dirty="0" smtClean="0">
                <a:solidFill>
                  <a:schemeClr val="tx1"/>
                </a:solidFill>
                <a:effectLst/>
                <a:latin typeface="Times New Roman" pitchFamily="18" charset="0"/>
                <a:ea typeface="+mn-ea"/>
                <a:cs typeface="+mn-cs"/>
              </a:rPr>
              <a:t>, una aplicación para iPad que pretende enseñar a programar a niños de 5+ años, siendo un lenguaje de programación basado en íconos. Los creadores de esta aplicación son </a:t>
            </a:r>
            <a:r>
              <a:rPr lang="es-CR" sz="1200" kern="1200" dirty="0" err="1" smtClean="0">
                <a:solidFill>
                  <a:schemeClr val="tx1"/>
                </a:solidFill>
                <a:effectLst/>
                <a:latin typeface="Times New Roman" pitchFamily="18" charset="0"/>
                <a:ea typeface="+mn-ea"/>
                <a:cs typeface="+mn-cs"/>
              </a:rPr>
              <a:t>Grechen</a:t>
            </a:r>
            <a:r>
              <a:rPr lang="es-CR" sz="1200" kern="1200" dirty="0" smtClean="0">
                <a:solidFill>
                  <a:schemeClr val="tx1"/>
                </a:solidFill>
                <a:effectLst/>
                <a:latin typeface="Times New Roman" pitchFamily="18" charset="0"/>
                <a:ea typeface="+mn-ea"/>
                <a:cs typeface="+mn-cs"/>
              </a:rPr>
              <a:t> </a:t>
            </a:r>
            <a:r>
              <a:rPr lang="es-CR" sz="1200" kern="1200" dirty="0" err="1" smtClean="0">
                <a:solidFill>
                  <a:schemeClr val="tx1"/>
                </a:solidFill>
                <a:effectLst/>
                <a:latin typeface="Times New Roman" pitchFamily="18" charset="0"/>
                <a:ea typeface="+mn-ea"/>
                <a:cs typeface="+mn-cs"/>
              </a:rPr>
              <a:t>Huebner</a:t>
            </a:r>
            <a:r>
              <a:rPr lang="es-CR" sz="1200" kern="1200" dirty="0" smtClean="0">
                <a:solidFill>
                  <a:schemeClr val="tx1"/>
                </a:solidFill>
                <a:effectLst/>
                <a:latin typeface="Times New Roman" pitchFamily="18" charset="0"/>
                <a:ea typeface="+mn-ea"/>
                <a:cs typeface="+mn-cs"/>
              </a:rPr>
              <a:t> y Jon </a:t>
            </a:r>
            <a:r>
              <a:rPr lang="es-CR" sz="1200" kern="1200" dirty="0" err="1" smtClean="0">
                <a:solidFill>
                  <a:schemeClr val="tx1"/>
                </a:solidFill>
                <a:effectLst/>
                <a:latin typeface="Times New Roman" pitchFamily="18" charset="0"/>
                <a:ea typeface="+mn-ea"/>
                <a:cs typeface="+mn-cs"/>
              </a:rPr>
              <a:t>Mattingly</a:t>
            </a:r>
            <a:r>
              <a:rPr lang="es-CR" sz="1200" kern="1200" dirty="0" smtClean="0">
                <a:solidFill>
                  <a:schemeClr val="tx1"/>
                </a:solidFill>
                <a:effectLst/>
                <a:latin typeface="Times New Roman" pitchFamily="18" charset="0"/>
                <a:ea typeface="+mn-ea"/>
                <a:cs typeface="+mn-cs"/>
              </a:rPr>
              <a:t> de la empresa </a:t>
            </a:r>
            <a:r>
              <a:rPr lang="es-CR" sz="1200" i="1" kern="1200" dirty="0" err="1" smtClean="0">
                <a:solidFill>
                  <a:schemeClr val="tx1"/>
                </a:solidFill>
                <a:effectLst/>
                <a:latin typeface="Times New Roman" pitchFamily="18" charset="0"/>
                <a:ea typeface="+mn-ea"/>
                <a:cs typeface="+mn-cs"/>
              </a:rPr>
              <a:t>SurfScore</a:t>
            </a:r>
            <a:r>
              <a:rPr lang="es-CR" sz="1200" kern="1200" dirty="0" smtClean="0">
                <a:solidFill>
                  <a:schemeClr val="tx1"/>
                </a:solidFill>
                <a:effectLst/>
                <a:latin typeface="Times New Roman" pitchFamily="18" charset="0"/>
                <a:ea typeface="+mn-ea"/>
                <a:cs typeface="+mn-cs"/>
              </a:rPr>
              <a:t>, </a:t>
            </a:r>
            <a:r>
              <a:rPr lang="es-CR" sz="1200" i="1" kern="1200" dirty="0" err="1" smtClean="0">
                <a:solidFill>
                  <a:schemeClr val="tx1"/>
                </a:solidFill>
                <a:effectLst/>
                <a:latin typeface="Times New Roman" pitchFamily="18" charset="0"/>
                <a:ea typeface="+mn-ea"/>
                <a:cs typeface="+mn-cs"/>
              </a:rPr>
              <a:t>Smeeborgian</a:t>
            </a:r>
            <a:r>
              <a:rPr lang="es-CR" sz="1200" i="1" kern="1200" dirty="0" smtClean="0">
                <a:solidFill>
                  <a:schemeClr val="tx1"/>
                </a:solidFill>
                <a:effectLst/>
                <a:latin typeface="Times New Roman" pitchFamily="18" charset="0"/>
                <a:ea typeface="+mn-ea"/>
                <a:cs typeface="+mn-cs"/>
              </a:rPr>
              <a:t> Central </a:t>
            </a:r>
            <a:r>
              <a:rPr lang="es-CR" sz="1200" i="1" kern="1200" dirty="0" err="1" smtClean="0">
                <a:solidFill>
                  <a:schemeClr val="tx1"/>
                </a:solidFill>
                <a:effectLst/>
                <a:latin typeface="Times New Roman" pitchFamily="18" charset="0"/>
                <a:ea typeface="+mn-ea"/>
                <a:cs typeface="+mn-cs"/>
              </a:rPr>
              <a:t>Intelligence</a:t>
            </a:r>
            <a:r>
              <a:rPr lang="es-CR" sz="1200" kern="1200" dirty="0" smtClean="0">
                <a:solidFill>
                  <a:schemeClr val="tx1"/>
                </a:solidFill>
                <a:effectLst/>
                <a:latin typeface="Times New Roman" pitchFamily="18" charset="0"/>
                <a:ea typeface="+mn-ea"/>
                <a:cs typeface="+mn-cs"/>
              </a:rPr>
              <a:t>. Esta aplicación trata de enseñar los conceptos fundamentales de programación y lógica, mediante comandos de arrastrar y colocar para llevar a un personaje de un punto inicial a un punto final.</a:t>
            </a:r>
          </a:p>
          <a:p>
            <a:r>
              <a:rPr lang="es-CR" sz="1200" kern="1200" dirty="0" smtClean="0">
                <a:solidFill>
                  <a:schemeClr val="tx1"/>
                </a:solidFill>
                <a:effectLst/>
                <a:latin typeface="Times New Roman" pitchFamily="18" charset="0"/>
                <a:ea typeface="+mn-ea"/>
                <a:cs typeface="+mn-cs"/>
              </a:rPr>
              <a:t>En septiembre del 2013, Dan </a:t>
            </a:r>
            <a:r>
              <a:rPr lang="es-CR" sz="1200" kern="1200" dirty="0" err="1" smtClean="0">
                <a:solidFill>
                  <a:schemeClr val="tx1"/>
                </a:solidFill>
                <a:effectLst/>
                <a:latin typeface="Times New Roman" pitchFamily="18" charset="0"/>
                <a:ea typeface="+mn-ea"/>
                <a:cs typeface="+mn-cs"/>
              </a:rPr>
              <a:t>Shapiro</a:t>
            </a:r>
            <a:r>
              <a:rPr lang="es-CR" sz="1200" kern="1200" dirty="0" smtClean="0">
                <a:solidFill>
                  <a:schemeClr val="tx1"/>
                </a:solidFill>
                <a:effectLst/>
                <a:latin typeface="Times New Roman" pitchFamily="18" charset="0"/>
                <a:ea typeface="+mn-ea"/>
                <a:cs typeface="+mn-cs"/>
              </a:rPr>
              <a:t> da a conocer un juego de mesa </a:t>
            </a:r>
            <a:r>
              <a:rPr lang="es-CR" sz="1200" i="1" kern="1200" dirty="0" smtClean="0">
                <a:solidFill>
                  <a:schemeClr val="tx1"/>
                </a:solidFill>
                <a:effectLst/>
                <a:latin typeface="Times New Roman" pitchFamily="18" charset="0"/>
                <a:ea typeface="+mn-ea"/>
                <a:cs typeface="+mn-cs"/>
              </a:rPr>
              <a:t>Robots </a:t>
            </a:r>
            <a:r>
              <a:rPr lang="es-CR" sz="1200" i="1" kern="1200" dirty="0" err="1" smtClean="0">
                <a:solidFill>
                  <a:schemeClr val="tx1"/>
                </a:solidFill>
                <a:effectLst/>
                <a:latin typeface="Times New Roman" pitchFamily="18" charset="0"/>
                <a:ea typeface="+mn-ea"/>
                <a:cs typeface="+mn-cs"/>
              </a:rPr>
              <a:t>Turtles</a:t>
            </a:r>
            <a:r>
              <a:rPr lang="es-CR" sz="1200" kern="1200" dirty="0" smtClean="0">
                <a:solidFill>
                  <a:schemeClr val="tx1"/>
                </a:solidFill>
                <a:effectLst/>
                <a:latin typeface="Times New Roman" pitchFamily="18" charset="0"/>
                <a:ea typeface="+mn-ea"/>
                <a:cs typeface="+mn-cs"/>
              </a:rPr>
              <a:t> (inspirado en Logo) que enseña de forma lúdica los fundamentos de programación a niños entre 3-8 años. Este juego trata, mediante tarjetas de comandos y un tablero, de llevar a las tortugas a través de un laberinto, donde el adulto es el ordenador quien ejecuta los comandos; o sea, los niños dan las órdenes a los adultos. Este juego estará disponible a partir del 30 de junio del 2014.</a:t>
            </a:r>
          </a:p>
          <a:p>
            <a:r>
              <a:rPr lang="es-CR" sz="1200" kern="1200" dirty="0" smtClean="0">
                <a:solidFill>
                  <a:schemeClr val="tx1"/>
                </a:solidFill>
                <a:effectLst/>
                <a:latin typeface="Times New Roman" pitchFamily="18" charset="0"/>
                <a:ea typeface="+mn-ea"/>
                <a:cs typeface="+mn-cs"/>
              </a:rPr>
              <a:t>En octubre del 2013 aparece Play-i, cuyos fundadores y creadores son </a:t>
            </a:r>
            <a:r>
              <a:rPr lang="es-CR" sz="1200" kern="1200" dirty="0" err="1" smtClean="0">
                <a:solidFill>
                  <a:schemeClr val="tx1"/>
                </a:solidFill>
                <a:effectLst/>
                <a:latin typeface="Times New Roman" pitchFamily="18" charset="0"/>
                <a:ea typeface="+mn-ea"/>
                <a:cs typeface="+mn-cs"/>
              </a:rPr>
              <a:t>Vikas</a:t>
            </a:r>
            <a:r>
              <a:rPr lang="es-CR" sz="1200" kern="1200" dirty="0" smtClean="0">
                <a:solidFill>
                  <a:schemeClr val="tx1"/>
                </a:solidFill>
                <a:effectLst/>
                <a:latin typeface="Times New Roman" pitchFamily="18" charset="0"/>
                <a:ea typeface="+mn-ea"/>
                <a:cs typeface="+mn-cs"/>
              </a:rPr>
              <a:t> </a:t>
            </a:r>
            <a:r>
              <a:rPr lang="es-CR" sz="1200" kern="1200" dirty="0" err="1" smtClean="0">
                <a:solidFill>
                  <a:schemeClr val="tx1"/>
                </a:solidFill>
                <a:effectLst/>
                <a:latin typeface="Times New Roman" pitchFamily="18" charset="0"/>
                <a:ea typeface="+mn-ea"/>
                <a:cs typeface="+mn-cs"/>
              </a:rPr>
              <a:t>Gupta</a:t>
            </a:r>
            <a:r>
              <a:rPr lang="es-CR" sz="1200" kern="1200" dirty="0" smtClean="0">
                <a:solidFill>
                  <a:schemeClr val="tx1"/>
                </a:solidFill>
                <a:effectLst/>
                <a:latin typeface="Times New Roman" pitchFamily="18" charset="0"/>
                <a:ea typeface="+mn-ea"/>
                <a:cs typeface="+mn-cs"/>
              </a:rPr>
              <a:t>, </a:t>
            </a:r>
            <a:r>
              <a:rPr lang="es-CR" sz="1200" kern="1200" dirty="0" err="1" smtClean="0">
                <a:solidFill>
                  <a:schemeClr val="tx1"/>
                </a:solidFill>
                <a:effectLst/>
                <a:latin typeface="Times New Roman" pitchFamily="18" charset="0"/>
                <a:ea typeface="+mn-ea"/>
                <a:cs typeface="+mn-cs"/>
              </a:rPr>
              <a:t>Saurabh</a:t>
            </a:r>
            <a:r>
              <a:rPr lang="es-CR" sz="1200" kern="1200" dirty="0" smtClean="0">
                <a:solidFill>
                  <a:schemeClr val="tx1"/>
                </a:solidFill>
                <a:effectLst/>
                <a:latin typeface="Times New Roman" pitchFamily="18" charset="0"/>
                <a:ea typeface="+mn-ea"/>
                <a:cs typeface="+mn-cs"/>
              </a:rPr>
              <a:t> </a:t>
            </a:r>
            <a:r>
              <a:rPr lang="es-CR" sz="1200" kern="1200" dirty="0" err="1" smtClean="0">
                <a:solidFill>
                  <a:schemeClr val="tx1"/>
                </a:solidFill>
                <a:effectLst/>
                <a:latin typeface="Times New Roman" pitchFamily="18" charset="0"/>
                <a:ea typeface="+mn-ea"/>
                <a:cs typeface="+mn-cs"/>
              </a:rPr>
              <a:t>Gupta</a:t>
            </a:r>
            <a:r>
              <a:rPr lang="es-CR" sz="1200" kern="1200" dirty="0" smtClean="0">
                <a:solidFill>
                  <a:schemeClr val="tx1"/>
                </a:solidFill>
                <a:effectLst/>
                <a:latin typeface="Times New Roman" pitchFamily="18" charset="0"/>
                <a:ea typeface="+mn-ea"/>
                <a:cs typeface="+mn-cs"/>
              </a:rPr>
              <a:t> y </a:t>
            </a:r>
            <a:r>
              <a:rPr lang="es-CR" sz="1200" kern="1200" dirty="0" err="1" smtClean="0">
                <a:solidFill>
                  <a:schemeClr val="tx1"/>
                </a:solidFill>
                <a:effectLst/>
                <a:latin typeface="Times New Roman" pitchFamily="18" charset="0"/>
                <a:ea typeface="+mn-ea"/>
                <a:cs typeface="+mn-cs"/>
              </a:rPr>
              <a:t>Mikal</a:t>
            </a:r>
            <a:r>
              <a:rPr lang="es-CR" sz="1200" kern="1200" dirty="0" smtClean="0">
                <a:solidFill>
                  <a:schemeClr val="tx1"/>
                </a:solidFill>
                <a:effectLst/>
                <a:latin typeface="Times New Roman" pitchFamily="18" charset="0"/>
                <a:ea typeface="+mn-ea"/>
                <a:cs typeface="+mn-cs"/>
              </a:rPr>
              <a:t> </a:t>
            </a:r>
            <a:r>
              <a:rPr lang="es-CR" sz="1200" kern="1200" dirty="0" err="1" smtClean="0">
                <a:solidFill>
                  <a:schemeClr val="tx1"/>
                </a:solidFill>
                <a:effectLst/>
                <a:latin typeface="Times New Roman" pitchFamily="18" charset="0"/>
                <a:ea typeface="+mn-ea"/>
                <a:cs typeface="+mn-cs"/>
              </a:rPr>
              <a:t>Greaves</a:t>
            </a:r>
            <a:r>
              <a:rPr lang="es-CR" sz="1200" kern="1200" dirty="0" smtClean="0">
                <a:solidFill>
                  <a:schemeClr val="tx1"/>
                </a:solidFill>
                <a:effectLst/>
                <a:latin typeface="Times New Roman" pitchFamily="18" charset="0"/>
                <a:ea typeface="+mn-ea"/>
                <a:cs typeface="+mn-cs"/>
              </a:rPr>
              <a:t>. El objetivo de Play-i es que sus dos pequeños robots, Bo y </a:t>
            </a:r>
            <a:r>
              <a:rPr lang="es-CR" sz="1200" kern="1200" dirty="0" err="1" smtClean="0">
                <a:solidFill>
                  <a:schemeClr val="tx1"/>
                </a:solidFill>
                <a:effectLst/>
                <a:latin typeface="Times New Roman" pitchFamily="18" charset="0"/>
                <a:ea typeface="+mn-ea"/>
                <a:cs typeface="+mn-cs"/>
              </a:rPr>
              <a:t>Yana</a:t>
            </a:r>
            <a:r>
              <a:rPr lang="es-CR" sz="1200" kern="1200" dirty="0" smtClean="0">
                <a:solidFill>
                  <a:schemeClr val="tx1"/>
                </a:solidFill>
                <a:effectLst/>
                <a:latin typeface="Times New Roman" pitchFamily="18" charset="0"/>
                <a:ea typeface="+mn-ea"/>
                <a:cs typeface="+mn-cs"/>
              </a:rPr>
              <a:t>, enseñen a los niños de 5+ años el lenguaje y los conceptos básicos de la programación a través de juegos interactivos. Los dos robots actúan y se ven como juguetes, pero en realidad son máquinas de aprendizaje, que guían a los niños a través de códigos muy básicos aunados a una historia musical. Los niños simplemente deberán coreografiar una secuencia de acciones desde su iPad y los robots lo harán. Actualmente están en la etapa de producción y se ofrecerán comercialmente a finales del 2014.</a:t>
            </a:r>
          </a:p>
          <a:p>
            <a:r>
              <a:rPr lang="es-CR" sz="1200" kern="1200" dirty="0" smtClean="0">
                <a:solidFill>
                  <a:schemeClr val="tx1"/>
                </a:solidFill>
                <a:effectLst/>
                <a:latin typeface="Times New Roman" pitchFamily="18" charset="0"/>
                <a:ea typeface="+mn-ea"/>
                <a:cs typeface="+mn-cs"/>
              </a:rPr>
              <a:t>En noviembre del 2013, aparece el proyecto llamado Primo de Filippo </a:t>
            </a:r>
            <a:r>
              <a:rPr lang="es-CR" sz="1200" kern="1200" dirty="0" err="1" smtClean="0">
                <a:solidFill>
                  <a:schemeClr val="tx1"/>
                </a:solidFill>
                <a:effectLst/>
                <a:latin typeface="Times New Roman" pitchFamily="18" charset="0"/>
                <a:ea typeface="+mn-ea"/>
                <a:cs typeface="+mn-cs"/>
              </a:rPr>
              <a:t>Yacob</a:t>
            </a:r>
            <a:r>
              <a:rPr lang="es-CR" sz="1200" kern="1200" dirty="0" smtClean="0">
                <a:solidFill>
                  <a:schemeClr val="tx1"/>
                </a:solidFill>
                <a:effectLst/>
                <a:latin typeface="Times New Roman" pitchFamily="18" charset="0"/>
                <a:ea typeface="+mn-ea"/>
                <a:cs typeface="+mn-cs"/>
              </a:rPr>
              <a:t>, </a:t>
            </a:r>
            <a:r>
              <a:rPr lang="es-CR" sz="1200" kern="1200" dirty="0" err="1" smtClean="0">
                <a:solidFill>
                  <a:schemeClr val="tx1"/>
                </a:solidFill>
                <a:effectLst/>
                <a:latin typeface="Times New Roman" pitchFamily="18" charset="0"/>
                <a:ea typeface="+mn-ea"/>
                <a:cs typeface="+mn-cs"/>
              </a:rPr>
              <a:t>Matteo</a:t>
            </a:r>
            <a:r>
              <a:rPr lang="es-CR" sz="1200" kern="1200" dirty="0" smtClean="0">
                <a:solidFill>
                  <a:schemeClr val="tx1"/>
                </a:solidFill>
                <a:effectLst/>
                <a:latin typeface="Times New Roman" pitchFamily="18" charset="0"/>
                <a:ea typeface="+mn-ea"/>
                <a:cs typeface="+mn-cs"/>
              </a:rPr>
              <a:t> </a:t>
            </a:r>
            <a:r>
              <a:rPr lang="es-CR" sz="1200" kern="1200" dirty="0" err="1" smtClean="0">
                <a:solidFill>
                  <a:schemeClr val="tx1"/>
                </a:solidFill>
                <a:effectLst/>
                <a:latin typeface="Times New Roman" pitchFamily="18" charset="0"/>
                <a:ea typeface="+mn-ea"/>
                <a:cs typeface="+mn-cs"/>
              </a:rPr>
              <a:t>Loglio</a:t>
            </a:r>
            <a:r>
              <a:rPr lang="es-CR" sz="1200" kern="1200" dirty="0" smtClean="0">
                <a:solidFill>
                  <a:schemeClr val="tx1"/>
                </a:solidFill>
                <a:effectLst/>
                <a:latin typeface="Times New Roman" pitchFamily="18" charset="0"/>
                <a:ea typeface="+mn-ea"/>
                <a:cs typeface="+mn-cs"/>
              </a:rPr>
              <a:t>, Danilo Di </a:t>
            </a:r>
            <a:r>
              <a:rPr lang="es-CR" sz="1200" kern="1200" dirty="0" err="1" smtClean="0">
                <a:solidFill>
                  <a:schemeClr val="tx1"/>
                </a:solidFill>
                <a:effectLst/>
                <a:latin typeface="Times New Roman" pitchFamily="18" charset="0"/>
                <a:ea typeface="+mn-ea"/>
                <a:cs typeface="+mn-cs"/>
              </a:rPr>
              <a:t>Cuia</a:t>
            </a:r>
            <a:r>
              <a:rPr lang="es-CR" sz="1200" kern="1200" dirty="0" smtClean="0">
                <a:solidFill>
                  <a:schemeClr val="tx1"/>
                </a:solidFill>
                <a:effectLst/>
                <a:latin typeface="Times New Roman" pitchFamily="18" charset="0"/>
                <a:ea typeface="+mn-ea"/>
                <a:cs typeface="+mn-cs"/>
              </a:rPr>
              <a:t>, Valeria </a:t>
            </a:r>
            <a:r>
              <a:rPr lang="es-CR" sz="1200" kern="1200" dirty="0" err="1" smtClean="0">
                <a:solidFill>
                  <a:schemeClr val="tx1"/>
                </a:solidFill>
                <a:effectLst/>
                <a:latin typeface="Times New Roman" pitchFamily="18" charset="0"/>
                <a:ea typeface="+mn-ea"/>
                <a:cs typeface="+mn-cs"/>
              </a:rPr>
              <a:t>Leonardi</a:t>
            </a:r>
            <a:r>
              <a:rPr lang="es-CR" sz="1200" kern="1200" dirty="0" smtClean="0">
                <a:solidFill>
                  <a:schemeClr val="tx1"/>
                </a:solidFill>
                <a:effectLst/>
                <a:latin typeface="Times New Roman" pitchFamily="18" charset="0"/>
                <a:ea typeface="+mn-ea"/>
                <a:cs typeface="+mn-cs"/>
              </a:rPr>
              <a:t>, Lucia </a:t>
            </a:r>
            <a:r>
              <a:rPr lang="es-CR" sz="1200" kern="1200" dirty="0" err="1" smtClean="0">
                <a:solidFill>
                  <a:schemeClr val="tx1"/>
                </a:solidFill>
                <a:effectLst/>
                <a:latin typeface="Times New Roman" pitchFamily="18" charset="0"/>
                <a:ea typeface="+mn-ea"/>
                <a:cs typeface="+mn-cs"/>
              </a:rPr>
              <a:t>Rabago</a:t>
            </a:r>
            <a:r>
              <a:rPr lang="es-CR" sz="1200" kern="1200" dirty="0" smtClean="0">
                <a:solidFill>
                  <a:schemeClr val="tx1"/>
                </a:solidFill>
                <a:effectLst/>
                <a:latin typeface="Times New Roman" pitchFamily="18" charset="0"/>
                <a:ea typeface="+mn-ea"/>
                <a:cs typeface="+mn-cs"/>
              </a:rPr>
              <a:t> y Josh </a:t>
            </a:r>
            <a:r>
              <a:rPr lang="es-CR" sz="1200" kern="1200" dirty="0" err="1" smtClean="0">
                <a:solidFill>
                  <a:schemeClr val="tx1"/>
                </a:solidFill>
                <a:effectLst/>
                <a:latin typeface="Times New Roman" pitchFamily="18" charset="0"/>
                <a:ea typeface="+mn-ea"/>
                <a:cs typeface="+mn-cs"/>
              </a:rPr>
              <a:t>Valman</a:t>
            </a:r>
            <a:r>
              <a:rPr lang="es-CR" sz="1200" kern="1200" dirty="0" smtClean="0">
                <a:solidFill>
                  <a:schemeClr val="tx1"/>
                </a:solidFill>
                <a:effectLst/>
                <a:latin typeface="Times New Roman" pitchFamily="18" charset="0"/>
                <a:ea typeface="+mn-ea"/>
                <a:cs typeface="+mn-cs"/>
              </a:rPr>
              <a:t>. Primo es una interfaz de programación tangible, para niños entre 4-7 años, diseñada para enseñar a programar. Cuenta con un robot que utiliza la tecnología de </a:t>
            </a:r>
            <a:r>
              <a:rPr lang="es-CR" sz="1200" kern="1200" dirty="0" err="1" smtClean="0">
                <a:solidFill>
                  <a:schemeClr val="tx1"/>
                </a:solidFill>
                <a:effectLst/>
                <a:latin typeface="Times New Roman" pitchFamily="18" charset="0"/>
                <a:ea typeface="+mn-ea"/>
                <a:cs typeface="+mn-cs"/>
              </a:rPr>
              <a:t>Arduino</a:t>
            </a:r>
            <a:r>
              <a:rPr lang="es-CR" sz="1200" kern="1200" dirty="0" smtClean="0">
                <a:solidFill>
                  <a:schemeClr val="tx1"/>
                </a:solidFill>
                <a:effectLst/>
                <a:latin typeface="Times New Roman" pitchFamily="18" charset="0"/>
                <a:ea typeface="+mn-ea"/>
                <a:cs typeface="+mn-cs"/>
              </a:rPr>
              <a:t>. Actualmente están en la etapa de producción y se ofrecerán comercialmente a finales del 2014.</a:t>
            </a:r>
          </a:p>
          <a:p>
            <a:r>
              <a:rPr lang="es-CR" sz="1200" kern="1200" dirty="0" smtClean="0">
                <a:solidFill>
                  <a:schemeClr val="tx1"/>
                </a:solidFill>
                <a:effectLst/>
                <a:latin typeface="Times New Roman" pitchFamily="18" charset="0"/>
                <a:ea typeface="+mn-ea"/>
                <a:cs typeface="+mn-cs"/>
              </a:rPr>
              <a:t>Por otro lado, Linda </a:t>
            </a:r>
            <a:r>
              <a:rPr lang="es-CR" sz="1200" kern="1200" dirty="0" err="1" smtClean="0">
                <a:solidFill>
                  <a:schemeClr val="tx1"/>
                </a:solidFill>
                <a:effectLst/>
                <a:latin typeface="Times New Roman" pitchFamily="18" charset="0"/>
                <a:ea typeface="+mn-ea"/>
                <a:cs typeface="+mn-cs"/>
              </a:rPr>
              <a:t>Liukas</a:t>
            </a:r>
            <a:r>
              <a:rPr lang="es-CR" sz="1200" kern="1200" dirty="0" smtClean="0">
                <a:solidFill>
                  <a:schemeClr val="tx1"/>
                </a:solidFill>
                <a:effectLst/>
                <a:latin typeface="Times New Roman" pitchFamily="18" charset="0"/>
                <a:ea typeface="+mn-ea"/>
                <a:cs typeface="+mn-cs"/>
              </a:rPr>
              <a:t> propone el proyecto llamado </a:t>
            </a:r>
            <a:r>
              <a:rPr lang="es-CR" sz="1200" kern="1200" dirty="0" err="1" smtClean="0">
                <a:solidFill>
                  <a:schemeClr val="tx1"/>
                </a:solidFill>
                <a:effectLst/>
                <a:latin typeface="Times New Roman" pitchFamily="18" charset="0"/>
                <a:ea typeface="+mn-ea"/>
                <a:cs typeface="+mn-cs"/>
              </a:rPr>
              <a:t>Hello</a:t>
            </a:r>
            <a:r>
              <a:rPr lang="es-CR" sz="1200" kern="1200" dirty="0" smtClean="0">
                <a:solidFill>
                  <a:schemeClr val="tx1"/>
                </a:solidFill>
                <a:effectLst/>
                <a:latin typeface="Times New Roman" pitchFamily="18" charset="0"/>
                <a:ea typeface="+mn-ea"/>
                <a:cs typeface="+mn-cs"/>
              </a:rPr>
              <a:t> Ruby en enero del 2014. Su idea es crear un libro (físico y digital) de cuentos que mediante dibujos y textos sencillos los niños entre 4-7 puedan aprender a programar. También, Linda escribirá una guía para padres y madres donde puedan aprender a programar a la vez que sus hijos y con ello les puedan orientar. Todavía no se ofrece una fecha para su publicación.</a:t>
            </a:r>
          </a:p>
          <a:p>
            <a:r>
              <a:rPr lang="es-CR" dirty="0" smtClean="0">
                <a:effectLst/>
              </a:rPr>
              <a:t>En junio del 2014 aparece el proyecto KIBO. KIBO es un kit robótico diseñado específicamente para niños de 4 a 7 años. Los niños construyen sus propios robots con KIBO, los programan para que hagan lo que ellos quieren, y los decoran. KIBO es una interfaz de programación tangible, donde los niños juegan con bloques de madera que traen imágenes de comandos de programación, estos bloques pueden ser compartidos de una forma fácil. KIBO es el resultado de investigación de Marina </a:t>
            </a:r>
            <a:r>
              <a:rPr lang="es-CR" dirty="0" err="1" smtClean="0">
                <a:effectLst/>
              </a:rPr>
              <a:t>Umaschi</a:t>
            </a:r>
            <a:r>
              <a:rPr lang="es-CR" dirty="0" smtClean="0">
                <a:effectLst/>
              </a:rPr>
              <a:t> </a:t>
            </a:r>
            <a:r>
              <a:rPr lang="es-CR" dirty="0" err="1" smtClean="0">
                <a:effectLst/>
              </a:rPr>
              <a:t>Bers</a:t>
            </a:r>
            <a:r>
              <a:rPr lang="es-CR" dirty="0" smtClean="0">
                <a:effectLst/>
              </a:rPr>
              <a:t> y su grupo de investigación </a:t>
            </a:r>
            <a:r>
              <a:rPr lang="es-CR" i="1" dirty="0" err="1" smtClean="0">
                <a:effectLst/>
              </a:rPr>
              <a:t>DevTech</a:t>
            </a:r>
            <a:r>
              <a:rPr lang="es-CR" dirty="0" smtClean="0">
                <a:effectLst/>
              </a:rPr>
              <a:t> de la </a:t>
            </a:r>
            <a:r>
              <a:rPr lang="es-CR" i="1" dirty="0" err="1" smtClean="0">
                <a:effectLst/>
              </a:rPr>
              <a:t>Tufts</a:t>
            </a:r>
            <a:r>
              <a:rPr lang="es-CR" i="1" dirty="0" smtClean="0">
                <a:effectLst/>
              </a:rPr>
              <a:t> </a:t>
            </a:r>
            <a:r>
              <a:rPr lang="es-CR" i="1" dirty="0" err="1" smtClean="0">
                <a:effectLst/>
              </a:rPr>
              <a:t>University’s</a:t>
            </a:r>
            <a:r>
              <a:rPr lang="es-CR" i="1" dirty="0" smtClean="0">
                <a:effectLst/>
              </a:rPr>
              <a:t> Eliot Pearson </a:t>
            </a:r>
            <a:r>
              <a:rPr lang="es-CR" i="1" dirty="0" err="1" smtClean="0">
                <a:effectLst/>
              </a:rPr>
              <a:t>Department</a:t>
            </a:r>
            <a:r>
              <a:rPr lang="es-CR" i="1" dirty="0" smtClean="0">
                <a:effectLst/>
              </a:rPr>
              <a:t> of </a:t>
            </a:r>
            <a:r>
              <a:rPr lang="es-CR" i="1" dirty="0" err="1" smtClean="0">
                <a:effectLst/>
              </a:rPr>
              <a:t>Child</a:t>
            </a:r>
            <a:r>
              <a:rPr lang="es-CR" i="1" dirty="0" smtClean="0">
                <a:effectLst/>
              </a:rPr>
              <a:t> </a:t>
            </a:r>
            <a:r>
              <a:rPr lang="es-CR" i="1" dirty="0" err="1" smtClean="0">
                <a:effectLst/>
              </a:rPr>
              <a:t>Development</a:t>
            </a:r>
            <a:r>
              <a:rPr lang="es-CR" dirty="0" smtClean="0">
                <a:effectLst/>
              </a:rPr>
              <a:t>. En esta investigación se utiliza los proyectos del software CHERP y el robot KIWI del grupo investigación </a:t>
            </a:r>
            <a:r>
              <a:rPr lang="es-CR" i="1" dirty="0" err="1" smtClean="0">
                <a:effectLst/>
              </a:rPr>
              <a:t>DevTech</a:t>
            </a:r>
            <a:r>
              <a:rPr lang="es-CR" dirty="0" smtClean="0">
                <a:effectLst/>
              </a:rPr>
              <a:t>. </a:t>
            </a:r>
            <a:r>
              <a:rPr lang="es-CR" sz="1200" kern="1200" dirty="0" smtClean="0">
                <a:solidFill>
                  <a:schemeClr val="tx1"/>
                </a:solidFill>
                <a:effectLst/>
                <a:latin typeface="Times New Roman" pitchFamily="18" charset="0"/>
                <a:ea typeface="+mn-ea"/>
                <a:cs typeface="+mn-cs"/>
              </a:rPr>
              <a:t>En la siguiente sección se describe la descripción del problema planteado de la investigación propuesta en este documento.</a:t>
            </a:r>
          </a:p>
        </p:txBody>
      </p:sp>
      <p:sp>
        <p:nvSpPr>
          <p:cNvPr id="4" name="Slide Number Placeholder 3"/>
          <p:cNvSpPr>
            <a:spLocks noGrp="1"/>
          </p:cNvSpPr>
          <p:nvPr>
            <p:ph type="sldNum" sz="quarter" idx="10"/>
          </p:nvPr>
        </p:nvSpPr>
        <p:spPr/>
        <p:txBody>
          <a:bodyPr/>
          <a:lstStyle/>
          <a:p>
            <a:fld id="{0D8E9314-44E0-42E2-9AFA-EFFB9C708BFC}" type="slidenum">
              <a:rPr lang="es-ES" smtClean="0"/>
              <a:pPr/>
              <a:t>4</a:t>
            </a:fld>
            <a:endParaRPr lang="es-ES"/>
          </a:p>
        </p:txBody>
      </p:sp>
    </p:spTree>
    <p:extLst>
      <p:ext uri="{BB962C8B-B14F-4D97-AF65-F5344CB8AC3E}">
        <p14:creationId xmlns:p14="http://schemas.microsoft.com/office/powerpoint/2010/main" val="32088982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STEM (Science, Technology, Engineering, and Math)</a:t>
            </a:r>
          </a:p>
          <a:p>
            <a:pPr lvl="1"/>
            <a:r>
              <a:rPr lang="es-CR" dirty="0" smtClean="0"/>
              <a:t>Son temas fundamentales que resultan complejos</a:t>
            </a:r>
          </a:p>
          <a:p>
            <a:pPr lvl="1"/>
            <a:r>
              <a:rPr lang="es-CR" dirty="0" smtClean="0"/>
              <a:t>Su enseñanza-aprendizaje es fundamental en la educación de los niños desde edades tempranas (2-8 años)</a:t>
            </a:r>
          </a:p>
          <a:p>
            <a:pPr lvl="1"/>
            <a:r>
              <a:rPr lang="es-CR" dirty="0" smtClean="0"/>
              <a:t>Es interesante, gratificante y divertido abordarlos mediante la programación básica y la robótica</a:t>
            </a:r>
          </a:p>
          <a:p>
            <a:pPr marL="0" marR="0" indent="0" algn="l" defTabSz="914400" rtl="0" eaLnBrk="0" fontAlgn="base" latinLnBrk="0" hangingPunct="0">
              <a:lnSpc>
                <a:spcPct val="100000"/>
              </a:lnSpc>
              <a:spcBef>
                <a:spcPct val="30000"/>
              </a:spcBef>
              <a:spcAft>
                <a:spcPct val="0"/>
              </a:spcAft>
              <a:buClrTx/>
              <a:buSzTx/>
              <a:buFontTx/>
              <a:buNone/>
              <a:tabLst/>
              <a:defRPr/>
            </a:pPr>
            <a:endParaRPr lang="es-CR"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s-CR" dirty="0" smtClean="0"/>
              <a:t>La habilidad de programar desde muy temprana edad es muy importante</a:t>
            </a:r>
          </a:p>
          <a:p>
            <a:r>
              <a:rPr lang="es-CR" dirty="0" smtClean="0"/>
              <a:t>Autores:</a:t>
            </a:r>
            <a:r>
              <a:rPr lang="es-CR" baseline="0" dirty="0" smtClean="0"/>
              <a:t> </a:t>
            </a:r>
            <a:r>
              <a:rPr lang="es-CR" baseline="0" dirty="0" err="1" smtClean="0"/>
              <a:t>Papert</a:t>
            </a:r>
            <a:r>
              <a:rPr lang="es-CR" baseline="0" dirty="0" smtClean="0"/>
              <a:t>, </a:t>
            </a:r>
            <a:r>
              <a:rPr lang="es-CR" baseline="0" dirty="0" err="1" smtClean="0"/>
              <a:t>Caron</a:t>
            </a:r>
            <a:r>
              <a:rPr lang="es-CR" baseline="0" dirty="0" smtClean="0"/>
              <a:t>, </a:t>
            </a:r>
            <a:r>
              <a:rPr lang="es-CR" baseline="0" dirty="0" err="1" smtClean="0"/>
              <a:t>Colelli</a:t>
            </a:r>
            <a:r>
              <a:rPr lang="es-CR" baseline="0" dirty="0" smtClean="0"/>
              <a:t>, </a:t>
            </a:r>
            <a:r>
              <a:rPr lang="es-CR" baseline="0" dirty="0" err="1" smtClean="0"/>
              <a:t>Ivey</a:t>
            </a:r>
            <a:r>
              <a:rPr lang="es-CR" baseline="0" dirty="0" smtClean="0"/>
              <a:t>, </a:t>
            </a:r>
            <a:r>
              <a:rPr lang="es-CR" baseline="0" dirty="0" err="1" smtClean="0"/>
              <a:t>Quam</a:t>
            </a:r>
            <a:r>
              <a:rPr lang="es-CR" baseline="0" dirty="0" smtClean="0"/>
              <a:t>, </a:t>
            </a:r>
            <a:r>
              <a:rPr lang="es-CR" baseline="0" dirty="0" err="1" smtClean="0"/>
              <a:t>Mitchel</a:t>
            </a:r>
            <a:r>
              <a:rPr lang="es-CR" baseline="0" dirty="0" smtClean="0"/>
              <a:t> </a:t>
            </a:r>
            <a:r>
              <a:rPr lang="es-CR" baseline="0" dirty="0" err="1" smtClean="0"/>
              <a:t>Resnick</a:t>
            </a:r>
            <a:endParaRPr lang="es-CR" baseline="0" dirty="0" smtClean="0"/>
          </a:p>
          <a:p>
            <a:r>
              <a:rPr lang="es-CR" baseline="0" dirty="0" err="1" smtClean="0"/>
              <a:t>Mitchel</a:t>
            </a:r>
            <a:r>
              <a:rPr lang="es-CR" baseline="0" dirty="0" smtClean="0"/>
              <a:t> </a:t>
            </a:r>
            <a:r>
              <a:rPr lang="es-CR" baseline="0" dirty="0" err="1" smtClean="0"/>
              <a:t>Resnick</a:t>
            </a:r>
            <a:r>
              <a:rPr lang="es-CR" baseline="0" dirty="0" smtClean="0"/>
              <a:t>: </a:t>
            </a:r>
            <a:r>
              <a:rPr lang="es-ES" sz="1200" b="0" i="0" kern="1200" dirty="0" smtClean="0">
                <a:solidFill>
                  <a:schemeClr val="tx1"/>
                </a:solidFill>
                <a:effectLst/>
                <a:latin typeface="Times New Roman" pitchFamily="18" charset="0"/>
                <a:ea typeface="+mn-ea"/>
                <a:cs typeface="+mn-cs"/>
              </a:rPr>
              <a:t>Yo veo la programación como extensión de la escritura. La habilidad para programar permite a las personas “escribir” nuevos tipos de cosas, tales como: historias interactivas, juegos, animaciones y simulaciones. Además, como sucede con la escritura tradicional, hay razones poderosas para que todos aprendan a programar.</a:t>
            </a:r>
            <a:endParaRPr lang="en-US" dirty="0"/>
          </a:p>
        </p:txBody>
      </p:sp>
      <p:sp>
        <p:nvSpPr>
          <p:cNvPr id="4" name="Slide Number Placeholder 3"/>
          <p:cNvSpPr>
            <a:spLocks noGrp="1"/>
          </p:cNvSpPr>
          <p:nvPr>
            <p:ph type="sldNum" sz="quarter" idx="10"/>
          </p:nvPr>
        </p:nvSpPr>
        <p:spPr/>
        <p:txBody>
          <a:bodyPr/>
          <a:lstStyle/>
          <a:p>
            <a:fld id="{0D8E9314-44E0-42E2-9AFA-EFFB9C708BFC}" type="slidenum">
              <a:rPr lang="es-ES"/>
              <a:pPr/>
              <a:t>5</a:t>
            </a:fld>
            <a:endParaRPr lang="es-ES"/>
          </a:p>
        </p:txBody>
      </p:sp>
    </p:spTree>
    <p:extLst>
      <p:ext uri="{BB962C8B-B14F-4D97-AF65-F5344CB8AC3E}">
        <p14:creationId xmlns:p14="http://schemas.microsoft.com/office/powerpoint/2010/main" val="3624068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smtClean="0"/>
          </a:p>
        </p:txBody>
      </p:sp>
      <p:sp>
        <p:nvSpPr>
          <p:cNvPr id="4" name="Slide Number Placeholder 3"/>
          <p:cNvSpPr>
            <a:spLocks noGrp="1"/>
          </p:cNvSpPr>
          <p:nvPr>
            <p:ph type="sldNum" sz="quarter" idx="10"/>
          </p:nvPr>
        </p:nvSpPr>
        <p:spPr/>
        <p:txBody>
          <a:bodyPr/>
          <a:lstStyle/>
          <a:p>
            <a:fld id="{0D8E9314-44E0-42E2-9AFA-EFFB9C708BFC}" type="slidenum">
              <a:rPr lang="es-ES"/>
              <a:pPr/>
              <a:t>7</a:t>
            </a:fld>
            <a:endParaRPr lang="es-ES"/>
          </a:p>
        </p:txBody>
      </p:sp>
    </p:spTree>
    <p:extLst>
      <p:ext uri="{BB962C8B-B14F-4D97-AF65-F5344CB8AC3E}">
        <p14:creationId xmlns:p14="http://schemas.microsoft.com/office/powerpoint/2010/main" val="27282041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smtClean="0"/>
          </a:p>
        </p:txBody>
      </p:sp>
      <p:sp>
        <p:nvSpPr>
          <p:cNvPr id="4" name="Slide Number Placeholder 3"/>
          <p:cNvSpPr>
            <a:spLocks noGrp="1"/>
          </p:cNvSpPr>
          <p:nvPr>
            <p:ph type="sldNum" sz="quarter" idx="10"/>
          </p:nvPr>
        </p:nvSpPr>
        <p:spPr/>
        <p:txBody>
          <a:bodyPr/>
          <a:lstStyle/>
          <a:p>
            <a:fld id="{0D8E9314-44E0-42E2-9AFA-EFFB9C708BFC}" type="slidenum">
              <a:rPr lang="es-ES"/>
              <a:pPr/>
              <a:t>8</a:t>
            </a:fld>
            <a:endParaRPr lang="es-ES"/>
          </a:p>
        </p:txBody>
      </p:sp>
    </p:spTree>
    <p:extLst>
      <p:ext uri="{BB962C8B-B14F-4D97-AF65-F5344CB8AC3E}">
        <p14:creationId xmlns:p14="http://schemas.microsoft.com/office/powerpoint/2010/main" val="9792467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smtClean="0"/>
          </a:p>
        </p:txBody>
      </p:sp>
      <p:sp>
        <p:nvSpPr>
          <p:cNvPr id="4" name="Slide Number Placeholder 3"/>
          <p:cNvSpPr>
            <a:spLocks noGrp="1"/>
          </p:cNvSpPr>
          <p:nvPr>
            <p:ph type="sldNum" sz="quarter" idx="10"/>
          </p:nvPr>
        </p:nvSpPr>
        <p:spPr/>
        <p:txBody>
          <a:bodyPr/>
          <a:lstStyle/>
          <a:p>
            <a:fld id="{0D8E9314-44E0-42E2-9AFA-EFFB9C708BFC}" type="slidenum">
              <a:rPr lang="es-ES"/>
              <a:pPr/>
              <a:t>9</a:t>
            </a:fld>
            <a:endParaRPr lang="es-ES"/>
          </a:p>
        </p:txBody>
      </p:sp>
    </p:spTree>
    <p:extLst>
      <p:ext uri="{BB962C8B-B14F-4D97-AF65-F5344CB8AC3E}">
        <p14:creationId xmlns:p14="http://schemas.microsoft.com/office/powerpoint/2010/main" val="1207179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smtClean="0"/>
          </a:p>
        </p:txBody>
      </p:sp>
      <p:sp>
        <p:nvSpPr>
          <p:cNvPr id="4" name="Slide Number Placeholder 3"/>
          <p:cNvSpPr>
            <a:spLocks noGrp="1"/>
          </p:cNvSpPr>
          <p:nvPr>
            <p:ph type="sldNum" sz="quarter" idx="10"/>
          </p:nvPr>
        </p:nvSpPr>
        <p:spPr/>
        <p:txBody>
          <a:bodyPr/>
          <a:lstStyle/>
          <a:p>
            <a:fld id="{0D8E9314-44E0-42E2-9AFA-EFFB9C708BFC}" type="slidenum">
              <a:rPr lang="es-ES"/>
              <a:pPr/>
              <a:t>10</a:t>
            </a:fld>
            <a:endParaRPr lang="es-ES"/>
          </a:p>
        </p:txBody>
      </p:sp>
    </p:spTree>
    <p:extLst>
      <p:ext uri="{BB962C8B-B14F-4D97-AF65-F5344CB8AC3E}">
        <p14:creationId xmlns:p14="http://schemas.microsoft.com/office/powerpoint/2010/main" val="7268944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smtClean="0"/>
          </a:p>
        </p:txBody>
      </p:sp>
      <p:sp>
        <p:nvSpPr>
          <p:cNvPr id="4" name="Slide Number Placeholder 3"/>
          <p:cNvSpPr>
            <a:spLocks noGrp="1"/>
          </p:cNvSpPr>
          <p:nvPr>
            <p:ph type="sldNum" sz="quarter" idx="10"/>
          </p:nvPr>
        </p:nvSpPr>
        <p:spPr/>
        <p:txBody>
          <a:bodyPr/>
          <a:lstStyle/>
          <a:p>
            <a:fld id="{0D8E9314-44E0-42E2-9AFA-EFFB9C708BFC}" type="slidenum">
              <a:rPr lang="es-ES"/>
              <a:pPr/>
              <a:t>11</a:t>
            </a:fld>
            <a:endParaRPr lang="es-ES"/>
          </a:p>
        </p:txBody>
      </p:sp>
    </p:spTree>
    <p:extLst>
      <p:ext uri="{BB962C8B-B14F-4D97-AF65-F5344CB8AC3E}">
        <p14:creationId xmlns:p14="http://schemas.microsoft.com/office/powerpoint/2010/main" val="29307745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smtClean="0"/>
          </a:p>
        </p:txBody>
      </p:sp>
      <p:sp>
        <p:nvSpPr>
          <p:cNvPr id="4" name="Slide Number Placeholder 3"/>
          <p:cNvSpPr>
            <a:spLocks noGrp="1"/>
          </p:cNvSpPr>
          <p:nvPr>
            <p:ph type="sldNum" sz="quarter" idx="10"/>
          </p:nvPr>
        </p:nvSpPr>
        <p:spPr/>
        <p:txBody>
          <a:bodyPr/>
          <a:lstStyle/>
          <a:p>
            <a:fld id="{0D8E9314-44E0-42E2-9AFA-EFFB9C708BFC}" type="slidenum">
              <a:rPr lang="es-ES"/>
              <a:pPr/>
              <a:t>12</a:t>
            </a:fld>
            <a:endParaRPr lang="es-ES"/>
          </a:p>
        </p:txBody>
      </p:sp>
    </p:spTree>
    <p:extLst>
      <p:ext uri="{BB962C8B-B14F-4D97-AF65-F5344CB8AC3E}">
        <p14:creationId xmlns:p14="http://schemas.microsoft.com/office/powerpoint/2010/main" val="836752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483" descr="pp_f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0838"/>
            <a:ext cx="9144000" cy="653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286000"/>
            <a:ext cx="7772400" cy="1143000"/>
          </a:xfrm>
        </p:spPr>
        <p:txBody>
          <a:bodyPr/>
          <a:lstStyle>
            <a:lvl1pPr>
              <a:defRPr sz="3600">
                <a:solidFill>
                  <a:schemeClr val="bg1"/>
                </a:solidFill>
              </a:defRPr>
            </a:lvl1pPr>
          </a:lstStyle>
          <a:p>
            <a:pPr lvl="0"/>
            <a:r>
              <a:rPr lang="en-US" noProof="0" dirty="0" smtClean="0"/>
              <a:t>Click to edit Master title style</a:t>
            </a:r>
            <a:endParaRPr lang="es-ES" noProof="0" dirty="0" smtClean="0"/>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bg1"/>
                </a:solidFill>
              </a:defRPr>
            </a:lvl1pPr>
          </a:lstStyle>
          <a:p>
            <a:pPr lvl="0"/>
            <a:r>
              <a:rPr lang="en-US" noProof="0" smtClean="0"/>
              <a:t>Click to edit Master subtitle style</a:t>
            </a:r>
            <a:endParaRPr lang="es-ES" noProof="0" smtClean="0"/>
          </a:p>
        </p:txBody>
      </p:sp>
      <p:sp>
        <p:nvSpPr>
          <p:cNvPr id="5" name="Rectangle 4"/>
          <p:cNvSpPr>
            <a:spLocks noGrp="1" noChangeArrowheads="1"/>
          </p:cNvSpPr>
          <p:nvPr>
            <p:ph type="dt" sz="half" idx="10"/>
          </p:nvPr>
        </p:nvSpPr>
        <p:spPr>
          <a:xfrm>
            <a:off x="685800" y="6248400"/>
            <a:ext cx="1905000" cy="457200"/>
          </a:xfrm>
        </p:spPr>
        <p:txBody>
          <a:bodyPr/>
          <a:lstStyle>
            <a:lvl1pPr>
              <a:defRPr smtClean="0">
                <a:solidFill>
                  <a:schemeClr val="bg1"/>
                </a:solidFill>
              </a:defRPr>
            </a:lvl1pPr>
          </a:lstStyle>
          <a:p>
            <a:pPr>
              <a:defRPr/>
            </a:pPr>
            <a:endParaRPr lang="es-ES"/>
          </a:p>
        </p:txBody>
      </p:sp>
      <p:sp>
        <p:nvSpPr>
          <p:cNvPr id="6" name="Rectangle 5"/>
          <p:cNvSpPr>
            <a:spLocks noGrp="1" noChangeArrowheads="1"/>
          </p:cNvSpPr>
          <p:nvPr>
            <p:ph type="ftr" sz="quarter" idx="11"/>
          </p:nvPr>
        </p:nvSpPr>
        <p:spPr>
          <a:xfrm>
            <a:off x="3124200" y="6248400"/>
            <a:ext cx="2895600" cy="457200"/>
          </a:xfrm>
        </p:spPr>
        <p:txBody>
          <a:bodyPr/>
          <a:lstStyle>
            <a:lvl1pPr>
              <a:defRPr smtClean="0">
                <a:solidFill>
                  <a:schemeClr val="bg1"/>
                </a:solidFill>
              </a:defRPr>
            </a:lvl1pPr>
          </a:lstStyle>
          <a:p>
            <a:pPr>
              <a:defRPr/>
            </a:pPr>
            <a:endParaRPr lang="es-ES"/>
          </a:p>
        </p:txBody>
      </p:sp>
      <p:sp>
        <p:nvSpPr>
          <p:cNvPr id="7" name="Rectangle 6"/>
          <p:cNvSpPr>
            <a:spLocks noGrp="1" noChangeArrowheads="1"/>
          </p:cNvSpPr>
          <p:nvPr>
            <p:ph type="sldNum" sz="quarter" idx="12"/>
          </p:nvPr>
        </p:nvSpPr>
        <p:spPr>
          <a:xfrm>
            <a:off x="6553200" y="6248400"/>
            <a:ext cx="1905000" cy="457200"/>
          </a:xfrm>
        </p:spPr>
        <p:txBody>
          <a:bodyPr/>
          <a:lstStyle>
            <a:lvl1pPr>
              <a:defRPr>
                <a:solidFill>
                  <a:schemeClr val="bg1"/>
                </a:solidFill>
              </a:defRPr>
            </a:lvl1pPr>
          </a:lstStyle>
          <a:p>
            <a:fld id="{EADBEA58-C7C0-4B5B-83C3-8E085AD5EC84}" type="slidenum">
              <a:rPr lang="es-ES"/>
              <a:pPr/>
              <a:t>‹#›</a:t>
            </a:fld>
            <a:endParaRPr lang="es-ES"/>
          </a:p>
        </p:txBody>
      </p:sp>
    </p:spTree>
    <p:extLst>
      <p:ext uri="{BB962C8B-B14F-4D97-AF65-F5344CB8AC3E}">
        <p14:creationId xmlns:p14="http://schemas.microsoft.com/office/powerpoint/2010/main" val="2248930352"/>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R"/>
          </a:p>
        </p:txBody>
      </p:sp>
      <p:sp>
        <p:nvSpPr>
          <p:cNvPr id="3" name="2 Marcador de texto vertical"/>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037CC3CC-E2F5-4B3D-84F5-542E4E2E602B}" type="slidenum">
              <a:rPr lang="es-ES"/>
              <a:pPr/>
              <a:t>‹#›</a:t>
            </a:fld>
            <a:endParaRPr lang="es-ES"/>
          </a:p>
        </p:txBody>
      </p:sp>
    </p:spTree>
    <p:extLst>
      <p:ext uri="{BB962C8B-B14F-4D97-AF65-F5344CB8AC3E}">
        <p14:creationId xmlns:p14="http://schemas.microsoft.com/office/powerpoint/2010/main" val="289992136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549275"/>
            <a:ext cx="2057400" cy="5546725"/>
          </a:xfrm>
        </p:spPr>
        <p:txBody>
          <a:bodyPr vert="eaVert"/>
          <a:lstStyle/>
          <a:p>
            <a:r>
              <a:rPr lang="en-US" smtClean="0"/>
              <a:t>Click to edit Master title style</a:t>
            </a:r>
            <a:endParaRPr lang="es-CR"/>
          </a:p>
        </p:txBody>
      </p:sp>
      <p:sp>
        <p:nvSpPr>
          <p:cNvPr id="3" name="2 Marcador de texto vertical"/>
          <p:cNvSpPr>
            <a:spLocks noGrp="1"/>
          </p:cNvSpPr>
          <p:nvPr>
            <p:ph type="body" orient="vert" idx="1"/>
          </p:nvPr>
        </p:nvSpPr>
        <p:spPr>
          <a:xfrm>
            <a:off x="457200" y="549275"/>
            <a:ext cx="6019800" cy="55467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0CE82436-9963-459A-8CA1-1B7BA2107778}" type="slidenum">
              <a:rPr lang="es-ES"/>
              <a:pPr/>
              <a:t>‹#›</a:t>
            </a:fld>
            <a:endParaRPr lang="es-ES"/>
          </a:p>
        </p:txBody>
      </p:sp>
    </p:spTree>
    <p:extLst>
      <p:ext uri="{BB962C8B-B14F-4D97-AF65-F5344CB8AC3E}">
        <p14:creationId xmlns:p14="http://schemas.microsoft.com/office/powerpoint/2010/main" val="421363025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R"/>
          </a:p>
        </p:txBody>
      </p:sp>
      <p:sp>
        <p:nvSpPr>
          <p:cNvPr id="3" name="2 Marcador de contenido"/>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CR" dirty="0"/>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206F8CFE-3B9F-4FEF-8849-433F0181E588}" type="slidenum">
              <a:rPr lang="es-ES"/>
              <a:pPr/>
              <a:t>‹#›</a:t>
            </a:fld>
            <a:endParaRPr lang="es-ES"/>
          </a:p>
        </p:txBody>
      </p:sp>
    </p:spTree>
    <p:extLst>
      <p:ext uri="{BB962C8B-B14F-4D97-AF65-F5344CB8AC3E}">
        <p14:creationId xmlns:p14="http://schemas.microsoft.com/office/powerpoint/2010/main" val="1550635735"/>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fld id="{1B9EE659-39E0-49C0-BCDF-55F2633E73FA}" type="slidenum">
              <a:rPr lang="es-ES"/>
              <a:pPr/>
              <a:t>‹#›</a:t>
            </a:fld>
            <a:endParaRPr lang="es-ES"/>
          </a:p>
        </p:txBody>
      </p:sp>
    </p:spTree>
    <p:extLst>
      <p:ext uri="{BB962C8B-B14F-4D97-AF65-F5344CB8AC3E}">
        <p14:creationId xmlns:p14="http://schemas.microsoft.com/office/powerpoint/2010/main" val="3809894024"/>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R"/>
          </a:p>
        </p:txBody>
      </p:sp>
      <p:sp>
        <p:nvSpPr>
          <p:cNvPr id="3" name="2 Marcador de contenido"/>
          <p:cNvSpPr>
            <a:spLocks noGrp="1"/>
          </p:cNvSpPr>
          <p:nvPr>
            <p:ph sz="half" idx="1"/>
          </p:nvPr>
        </p:nvSpPr>
        <p:spPr>
          <a:xfrm>
            <a:off x="457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CR" dirty="0"/>
          </a:p>
        </p:txBody>
      </p:sp>
      <p:sp>
        <p:nvSpPr>
          <p:cNvPr id="4" name="3 Marcador de contenido"/>
          <p:cNvSpPr>
            <a:spLocks noGrp="1"/>
          </p:cNvSpPr>
          <p:nvPr>
            <p:ph sz="half" idx="2"/>
          </p:nvPr>
        </p:nvSpPr>
        <p:spPr>
          <a:xfrm>
            <a:off x="4648200" y="1524000"/>
            <a:ext cx="40386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s-CR" dirty="0"/>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5E375768-5E6E-4DF5-A11F-F280154EED7F}" type="slidenum">
              <a:rPr lang="es-ES"/>
              <a:pPr/>
              <a:t>‹#›</a:t>
            </a:fld>
            <a:endParaRPr lang="es-ES"/>
          </a:p>
        </p:txBody>
      </p:sp>
    </p:spTree>
    <p:extLst>
      <p:ext uri="{BB962C8B-B14F-4D97-AF65-F5344CB8AC3E}">
        <p14:creationId xmlns:p14="http://schemas.microsoft.com/office/powerpoint/2010/main" val="3007940865"/>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fld id="{9A2C469A-B861-4E2F-928B-7E06D1E046B3}" type="slidenum">
              <a:rPr lang="es-ES"/>
              <a:pPr/>
              <a:t>‹#›</a:t>
            </a:fld>
            <a:endParaRPr lang="es-ES"/>
          </a:p>
        </p:txBody>
      </p:sp>
    </p:spTree>
    <p:extLst>
      <p:ext uri="{BB962C8B-B14F-4D97-AF65-F5344CB8AC3E}">
        <p14:creationId xmlns:p14="http://schemas.microsoft.com/office/powerpoint/2010/main" val="2060992695"/>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smtClean="0"/>
              <a:t>Click to edit Master title style</a:t>
            </a:r>
            <a:endParaRPr lang="es-C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fld id="{42FF45CF-9B60-4D15-9772-5CDB9A8C6645}" type="slidenum">
              <a:rPr lang="es-ES"/>
              <a:pPr/>
              <a:t>‹#›</a:t>
            </a:fld>
            <a:endParaRPr lang="es-ES"/>
          </a:p>
        </p:txBody>
      </p:sp>
    </p:spTree>
    <p:extLst>
      <p:ext uri="{BB962C8B-B14F-4D97-AF65-F5344CB8AC3E}">
        <p14:creationId xmlns:p14="http://schemas.microsoft.com/office/powerpoint/2010/main" val="13353476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fld id="{D0830E0B-C5A1-461B-BE2E-FF39BC0DAA82}" type="slidenum">
              <a:rPr lang="es-ES"/>
              <a:pPr/>
              <a:t>‹#›</a:t>
            </a:fld>
            <a:endParaRPr lang="es-ES"/>
          </a:p>
        </p:txBody>
      </p:sp>
    </p:spTree>
    <p:extLst>
      <p:ext uri="{BB962C8B-B14F-4D97-AF65-F5344CB8AC3E}">
        <p14:creationId xmlns:p14="http://schemas.microsoft.com/office/powerpoint/2010/main" val="295694977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5AA34391-9E81-4D34-95A1-1D7CFD8C6F2B}" type="slidenum">
              <a:rPr lang="es-ES"/>
              <a:pPr/>
              <a:t>‹#›</a:t>
            </a:fld>
            <a:endParaRPr lang="es-ES"/>
          </a:p>
        </p:txBody>
      </p:sp>
    </p:spTree>
    <p:extLst>
      <p:ext uri="{BB962C8B-B14F-4D97-AF65-F5344CB8AC3E}">
        <p14:creationId xmlns:p14="http://schemas.microsoft.com/office/powerpoint/2010/main" val="252054068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s-C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fld id="{CC0DE60A-874B-49E0-B2DC-832B1BCAC683}" type="slidenum">
              <a:rPr lang="es-ES"/>
              <a:pPr/>
              <a:t>‹#›</a:t>
            </a:fld>
            <a:endParaRPr lang="es-ES"/>
          </a:p>
        </p:txBody>
      </p:sp>
    </p:spTree>
    <p:extLst>
      <p:ext uri="{BB962C8B-B14F-4D97-AF65-F5344CB8AC3E}">
        <p14:creationId xmlns:p14="http://schemas.microsoft.com/office/powerpoint/2010/main" val="2821417016"/>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685800" y="22860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sz="2400" b="1">
                <a:solidFill>
                  <a:schemeClr val="bg1"/>
                </a:solidFill>
                <a:latin typeface="Arial" panose="020B0604020202020204" pitchFamily="34" charset="0"/>
              </a:defRPr>
            </a:lvl1pPr>
            <a:lvl2pPr marL="742950" indent="-285750" eaLnBrk="0" hangingPunct="0">
              <a:defRPr sz="2400" b="1">
                <a:solidFill>
                  <a:schemeClr val="bg1"/>
                </a:solidFill>
                <a:latin typeface="Arial" panose="020B0604020202020204" pitchFamily="34" charset="0"/>
              </a:defRPr>
            </a:lvl2pPr>
            <a:lvl3pPr marL="1143000" indent="-228600" eaLnBrk="0" hangingPunct="0">
              <a:defRPr sz="2400" b="1">
                <a:solidFill>
                  <a:schemeClr val="bg1"/>
                </a:solidFill>
                <a:latin typeface="Arial" panose="020B0604020202020204" pitchFamily="34" charset="0"/>
              </a:defRPr>
            </a:lvl3pPr>
            <a:lvl4pPr marL="1600200" indent="-228600" eaLnBrk="0" hangingPunct="0">
              <a:defRPr sz="2400" b="1">
                <a:solidFill>
                  <a:schemeClr val="bg1"/>
                </a:solidFill>
                <a:latin typeface="Arial" panose="020B0604020202020204" pitchFamily="34" charset="0"/>
              </a:defRPr>
            </a:lvl4pPr>
            <a:lvl5pPr marL="2057400" indent="-228600" eaLnBrk="0" hangingPunct="0">
              <a:defRPr sz="24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endParaRPr lang="es-CR"/>
          </a:p>
        </p:txBody>
      </p:sp>
      <p:sp>
        <p:nvSpPr>
          <p:cNvPr id="1027" name="Rectangle 10"/>
          <p:cNvSpPr>
            <a:spLocks noChangeArrowheads="1"/>
          </p:cNvSpPr>
          <p:nvPr/>
        </p:nvSpPr>
        <p:spPr bwMode="auto">
          <a:xfrm>
            <a:off x="1371600" y="3886200"/>
            <a:ext cx="64008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b="1">
                <a:solidFill>
                  <a:schemeClr val="bg1"/>
                </a:solidFill>
                <a:latin typeface="Arial" panose="020B0604020202020204" pitchFamily="34" charset="0"/>
              </a:defRPr>
            </a:lvl1pPr>
            <a:lvl2pPr marL="742950" indent="-285750" eaLnBrk="0" hangingPunct="0">
              <a:defRPr sz="2400" b="1">
                <a:solidFill>
                  <a:schemeClr val="bg1"/>
                </a:solidFill>
                <a:latin typeface="Arial" panose="020B0604020202020204" pitchFamily="34" charset="0"/>
              </a:defRPr>
            </a:lvl2pPr>
            <a:lvl3pPr marL="1143000" indent="-228600" eaLnBrk="0" hangingPunct="0">
              <a:defRPr sz="2400" b="1">
                <a:solidFill>
                  <a:schemeClr val="bg1"/>
                </a:solidFill>
                <a:latin typeface="Arial" panose="020B0604020202020204" pitchFamily="34" charset="0"/>
              </a:defRPr>
            </a:lvl3pPr>
            <a:lvl4pPr marL="1600200" indent="-228600" eaLnBrk="0" hangingPunct="0">
              <a:defRPr sz="2400" b="1">
                <a:solidFill>
                  <a:schemeClr val="bg1"/>
                </a:solidFill>
                <a:latin typeface="Arial" panose="020B0604020202020204" pitchFamily="34" charset="0"/>
              </a:defRPr>
            </a:lvl4pPr>
            <a:lvl5pPr marL="2057400" indent="-228600" eaLnBrk="0" hangingPunct="0">
              <a:defRPr sz="24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spcBef>
                <a:spcPct val="20000"/>
              </a:spcBef>
            </a:pPr>
            <a:endParaRPr lang="es-CR" sz="3200" b="0"/>
          </a:p>
        </p:txBody>
      </p:sp>
      <p:sp>
        <p:nvSpPr>
          <p:cNvPr id="1028" name="Rectangle 3"/>
          <p:cNvSpPr>
            <a:spLocks noGrp="1" noChangeArrowheads="1"/>
          </p:cNvSpPr>
          <p:nvPr>
            <p:ph type="body" idx="1"/>
          </p:nvPr>
        </p:nvSpPr>
        <p:spPr bwMode="auto">
          <a:xfrm>
            <a:off x="457200" y="1509713"/>
            <a:ext cx="8229600" cy="458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p>
        </p:txBody>
      </p:sp>
      <p:sp>
        <p:nvSpPr>
          <p:cNvPr id="2" name="Rectangle 4"/>
          <p:cNvSpPr>
            <a:spLocks noGrp="1" noChangeArrowheads="1"/>
          </p:cNvSpPr>
          <p:nvPr>
            <p:ph type="dt" sz="half" idx="2"/>
          </p:nvPr>
        </p:nvSpPr>
        <p:spPr bwMode="auto">
          <a:xfrm>
            <a:off x="10668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b="0" smtClean="0">
                <a:solidFill>
                  <a:schemeClr val="tx1"/>
                </a:solidFill>
                <a:latin typeface="Arial" charset="0"/>
              </a:defRPr>
            </a:lvl1pPr>
          </a:lstStyle>
          <a:p>
            <a:pPr>
              <a:defRPr/>
            </a:pPr>
            <a:endParaRPr lang="es-ES"/>
          </a:p>
        </p:txBody>
      </p:sp>
      <p:sp>
        <p:nvSpPr>
          <p:cNvPr id="1029" name="Rectangle 5"/>
          <p:cNvSpPr>
            <a:spLocks noGrp="1" noChangeArrowheads="1"/>
          </p:cNvSpPr>
          <p:nvPr>
            <p:ph type="ftr" sz="quarter" idx="3"/>
          </p:nvPr>
        </p:nvSpPr>
        <p:spPr bwMode="auto">
          <a:xfrm>
            <a:off x="3124200" y="63246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solidFill>
                  <a:schemeClr val="tx1"/>
                </a:solidFill>
                <a:latin typeface="Arial" charset="0"/>
              </a:defRPr>
            </a:lvl1pPr>
          </a:lstStyle>
          <a:p>
            <a:pPr>
              <a:defRPr/>
            </a:pPr>
            <a:endParaRPr lang="es-ES"/>
          </a:p>
        </p:txBody>
      </p:sp>
      <p:sp>
        <p:nvSpPr>
          <p:cNvPr id="1030" name="Rectangle 6"/>
          <p:cNvSpPr>
            <a:spLocks noGrp="1" noChangeArrowheads="1"/>
          </p:cNvSpPr>
          <p:nvPr>
            <p:ph type="sldNum" sz="quarter" idx="4"/>
          </p:nvPr>
        </p:nvSpPr>
        <p:spPr bwMode="auto">
          <a:xfrm>
            <a:off x="6172200" y="6324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fld id="{76014529-3FF3-4A31-AC9F-8A7134341978}" type="slidenum">
              <a:rPr lang="es-ES"/>
              <a:pPr/>
              <a:t>‹#›</a:t>
            </a:fld>
            <a:endParaRPr lang="es-ES"/>
          </a:p>
        </p:txBody>
      </p:sp>
      <p:sp>
        <p:nvSpPr>
          <p:cNvPr id="1032" name="Rectangle 12"/>
          <p:cNvSpPr>
            <a:spLocks noChangeArrowheads="1"/>
          </p:cNvSpPr>
          <p:nvPr/>
        </p:nvSpPr>
        <p:spPr bwMode="auto">
          <a:xfrm>
            <a:off x="0" y="0"/>
            <a:ext cx="9144000" cy="457200"/>
          </a:xfrm>
          <a:prstGeom prst="rect">
            <a:avLst/>
          </a:prstGeom>
          <a:solidFill>
            <a:srgbClr val="41AD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bg1"/>
                </a:solidFill>
                <a:latin typeface="Arial" panose="020B0604020202020204" pitchFamily="34" charset="0"/>
              </a:defRPr>
            </a:lvl1pPr>
            <a:lvl2pPr marL="742950" indent="-285750" eaLnBrk="0" hangingPunct="0">
              <a:defRPr sz="2400" b="1">
                <a:solidFill>
                  <a:schemeClr val="bg1"/>
                </a:solidFill>
                <a:latin typeface="Arial" panose="020B0604020202020204" pitchFamily="34" charset="0"/>
              </a:defRPr>
            </a:lvl2pPr>
            <a:lvl3pPr marL="1143000" indent="-228600" eaLnBrk="0" hangingPunct="0">
              <a:defRPr sz="2400" b="1">
                <a:solidFill>
                  <a:schemeClr val="bg1"/>
                </a:solidFill>
                <a:latin typeface="Arial" panose="020B0604020202020204" pitchFamily="34" charset="0"/>
              </a:defRPr>
            </a:lvl3pPr>
            <a:lvl4pPr marL="1600200" indent="-228600" eaLnBrk="0" hangingPunct="0">
              <a:defRPr sz="2400" b="1">
                <a:solidFill>
                  <a:schemeClr val="bg1"/>
                </a:solidFill>
                <a:latin typeface="Arial" panose="020B0604020202020204" pitchFamily="34" charset="0"/>
              </a:defRPr>
            </a:lvl4pPr>
            <a:lvl5pPr marL="2057400" indent="-228600" eaLnBrk="0" hangingPunct="0">
              <a:defRPr sz="24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endParaRPr lang="es-CR"/>
          </a:p>
        </p:txBody>
      </p:sp>
      <p:pic>
        <p:nvPicPr>
          <p:cNvPr id="1033" name="Picture 13" descr="firma_continua_horizontal_reverso_rgb"/>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 y="0"/>
            <a:ext cx="3203575"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4" name="AutoShape 14"/>
          <p:cNvSpPr>
            <a:spLocks noChangeArrowheads="1"/>
          </p:cNvSpPr>
          <p:nvPr/>
        </p:nvSpPr>
        <p:spPr bwMode="auto">
          <a:xfrm rot="-5400000">
            <a:off x="4189412" y="1903413"/>
            <a:ext cx="765175" cy="9144000"/>
          </a:xfrm>
          <a:prstGeom prst="flowChartDelay">
            <a:avLst/>
          </a:prstGeom>
          <a:solidFill>
            <a:srgbClr val="41ADE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400" b="1">
                <a:solidFill>
                  <a:schemeClr val="bg1"/>
                </a:solidFill>
                <a:latin typeface="Arial" panose="020B0604020202020204" pitchFamily="34" charset="0"/>
              </a:defRPr>
            </a:lvl1pPr>
            <a:lvl2pPr marL="742950" indent="-285750" eaLnBrk="0" hangingPunct="0">
              <a:defRPr sz="2400" b="1">
                <a:solidFill>
                  <a:schemeClr val="bg1"/>
                </a:solidFill>
                <a:latin typeface="Arial" panose="020B0604020202020204" pitchFamily="34" charset="0"/>
              </a:defRPr>
            </a:lvl2pPr>
            <a:lvl3pPr marL="1143000" indent="-228600" eaLnBrk="0" hangingPunct="0">
              <a:defRPr sz="2400" b="1">
                <a:solidFill>
                  <a:schemeClr val="bg1"/>
                </a:solidFill>
                <a:latin typeface="Arial" panose="020B0604020202020204" pitchFamily="34" charset="0"/>
              </a:defRPr>
            </a:lvl3pPr>
            <a:lvl4pPr marL="1600200" indent="-228600" eaLnBrk="0" hangingPunct="0">
              <a:defRPr sz="2400" b="1">
                <a:solidFill>
                  <a:schemeClr val="bg1"/>
                </a:solidFill>
                <a:latin typeface="Arial" panose="020B0604020202020204" pitchFamily="34" charset="0"/>
              </a:defRPr>
            </a:lvl4pPr>
            <a:lvl5pPr marL="2057400" indent="-228600" eaLnBrk="0" hangingPunct="0">
              <a:defRPr sz="24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endParaRPr lang="es-CR"/>
          </a:p>
        </p:txBody>
      </p:sp>
      <p:sp>
        <p:nvSpPr>
          <p:cNvPr id="1035" name="Rectangle 15"/>
          <p:cNvSpPr>
            <a:spLocks noChangeArrowheads="1"/>
          </p:cNvSpPr>
          <p:nvPr/>
        </p:nvSpPr>
        <p:spPr bwMode="auto">
          <a:xfrm>
            <a:off x="900113" y="6308725"/>
            <a:ext cx="1689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b="1">
                <a:solidFill>
                  <a:schemeClr val="bg1"/>
                </a:solidFill>
                <a:latin typeface="Arial" panose="020B0604020202020204" pitchFamily="34" charset="0"/>
              </a:defRPr>
            </a:lvl1pPr>
            <a:lvl2pPr marL="742950" indent="-285750" eaLnBrk="0" hangingPunct="0">
              <a:defRPr sz="2400" b="1">
                <a:solidFill>
                  <a:schemeClr val="bg1"/>
                </a:solidFill>
                <a:latin typeface="Arial" panose="020B0604020202020204" pitchFamily="34" charset="0"/>
              </a:defRPr>
            </a:lvl2pPr>
            <a:lvl3pPr marL="1143000" indent="-228600" eaLnBrk="0" hangingPunct="0">
              <a:defRPr sz="2400" b="1">
                <a:solidFill>
                  <a:schemeClr val="bg1"/>
                </a:solidFill>
                <a:latin typeface="Arial" panose="020B0604020202020204" pitchFamily="34" charset="0"/>
              </a:defRPr>
            </a:lvl3pPr>
            <a:lvl4pPr marL="1600200" indent="-228600" eaLnBrk="0" hangingPunct="0">
              <a:defRPr sz="2400" b="1">
                <a:solidFill>
                  <a:schemeClr val="bg1"/>
                </a:solidFill>
                <a:latin typeface="Arial" panose="020B0604020202020204" pitchFamily="34" charset="0"/>
              </a:defRPr>
            </a:lvl4pPr>
            <a:lvl5pPr marL="2057400" indent="-228600" eaLnBrk="0" hangingPunct="0">
              <a:defRPr sz="24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Arial" panose="020B0604020202020204" pitchFamily="34" charset="0"/>
              </a:defRPr>
            </a:lvl9pPr>
          </a:lstStyle>
          <a:p>
            <a:pPr algn="l" eaLnBrk="1" hangingPunct="1"/>
            <a:endParaRPr lang="en-US" sz="1400" b="0"/>
          </a:p>
        </p:txBody>
      </p:sp>
      <p:sp>
        <p:nvSpPr>
          <p:cNvPr id="1036" name="Rectangle 16"/>
          <p:cNvSpPr>
            <a:spLocks noChangeArrowheads="1"/>
          </p:cNvSpPr>
          <p:nvPr/>
        </p:nvSpPr>
        <p:spPr bwMode="auto">
          <a:xfrm>
            <a:off x="3122613" y="6308725"/>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b="1">
                <a:solidFill>
                  <a:schemeClr val="bg1"/>
                </a:solidFill>
                <a:latin typeface="Arial" panose="020B0604020202020204" pitchFamily="34" charset="0"/>
              </a:defRPr>
            </a:lvl1pPr>
            <a:lvl2pPr marL="742950" indent="-285750" eaLnBrk="0" hangingPunct="0">
              <a:defRPr sz="2400" b="1">
                <a:solidFill>
                  <a:schemeClr val="bg1"/>
                </a:solidFill>
                <a:latin typeface="Arial" panose="020B0604020202020204" pitchFamily="34" charset="0"/>
              </a:defRPr>
            </a:lvl2pPr>
            <a:lvl3pPr marL="1143000" indent="-228600" eaLnBrk="0" hangingPunct="0">
              <a:defRPr sz="2400" b="1">
                <a:solidFill>
                  <a:schemeClr val="bg1"/>
                </a:solidFill>
                <a:latin typeface="Arial" panose="020B0604020202020204" pitchFamily="34" charset="0"/>
              </a:defRPr>
            </a:lvl3pPr>
            <a:lvl4pPr marL="1600200" indent="-228600" eaLnBrk="0" hangingPunct="0">
              <a:defRPr sz="2400" b="1">
                <a:solidFill>
                  <a:schemeClr val="bg1"/>
                </a:solidFill>
                <a:latin typeface="Arial" panose="020B0604020202020204" pitchFamily="34" charset="0"/>
              </a:defRPr>
            </a:lvl4pPr>
            <a:lvl5pPr marL="2057400" indent="-228600" eaLnBrk="0" hangingPunct="0">
              <a:defRPr sz="24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Arial" panose="020B0604020202020204" pitchFamily="34" charset="0"/>
              </a:defRPr>
            </a:lvl9pPr>
          </a:lstStyle>
          <a:p>
            <a:pPr eaLnBrk="1" hangingPunct="1"/>
            <a:endParaRPr lang="en-US" sz="1400" b="0"/>
          </a:p>
        </p:txBody>
      </p:sp>
      <p:sp>
        <p:nvSpPr>
          <p:cNvPr id="1037" name="Rectangle 17"/>
          <p:cNvSpPr>
            <a:spLocks noChangeArrowheads="1"/>
          </p:cNvSpPr>
          <p:nvPr/>
        </p:nvSpPr>
        <p:spPr bwMode="auto">
          <a:xfrm>
            <a:off x="6551613" y="6308725"/>
            <a:ext cx="1765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2400" b="1">
                <a:solidFill>
                  <a:schemeClr val="bg1"/>
                </a:solidFill>
                <a:latin typeface="Arial" panose="020B0604020202020204" pitchFamily="34" charset="0"/>
              </a:defRPr>
            </a:lvl1pPr>
            <a:lvl2pPr marL="742950" indent="-285750" eaLnBrk="0" hangingPunct="0">
              <a:defRPr sz="2400" b="1">
                <a:solidFill>
                  <a:schemeClr val="bg1"/>
                </a:solidFill>
                <a:latin typeface="Arial" panose="020B0604020202020204" pitchFamily="34" charset="0"/>
              </a:defRPr>
            </a:lvl2pPr>
            <a:lvl3pPr marL="1143000" indent="-228600" eaLnBrk="0" hangingPunct="0">
              <a:defRPr sz="2400" b="1">
                <a:solidFill>
                  <a:schemeClr val="bg1"/>
                </a:solidFill>
                <a:latin typeface="Arial" panose="020B0604020202020204" pitchFamily="34" charset="0"/>
              </a:defRPr>
            </a:lvl3pPr>
            <a:lvl4pPr marL="1600200" indent="-228600" eaLnBrk="0" hangingPunct="0">
              <a:defRPr sz="2400" b="1">
                <a:solidFill>
                  <a:schemeClr val="bg1"/>
                </a:solidFill>
                <a:latin typeface="Arial" panose="020B0604020202020204" pitchFamily="34" charset="0"/>
              </a:defRPr>
            </a:lvl4pPr>
            <a:lvl5pPr marL="2057400" indent="-228600" eaLnBrk="0" hangingPunct="0">
              <a:defRPr sz="2400" b="1">
                <a:solidFill>
                  <a:schemeClr val="bg1"/>
                </a:solidFill>
                <a:latin typeface="Arial" panose="020B0604020202020204" pitchFamily="34" charset="0"/>
              </a:defRPr>
            </a:lvl5pPr>
            <a:lvl6pPr marL="2514600" indent="-228600" algn="ctr" eaLnBrk="0" fontAlgn="base" hangingPunct="0">
              <a:spcBef>
                <a:spcPct val="0"/>
              </a:spcBef>
              <a:spcAft>
                <a:spcPct val="0"/>
              </a:spcAft>
              <a:defRPr sz="2400" b="1">
                <a:solidFill>
                  <a:schemeClr val="bg1"/>
                </a:solidFill>
                <a:latin typeface="Arial" panose="020B0604020202020204" pitchFamily="34" charset="0"/>
              </a:defRPr>
            </a:lvl6pPr>
            <a:lvl7pPr marL="2971800" indent="-228600" algn="ctr" eaLnBrk="0" fontAlgn="base" hangingPunct="0">
              <a:spcBef>
                <a:spcPct val="0"/>
              </a:spcBef>
              <a:spcAft>
                <a:spcPct val="0"/>
              </a:spcAft>
              <a:defRPr sz="2400" b="1">
                <a:solidFill>
                  <a:schemeClr val="bg1"/>
                </a:solidFill>
                <a:latin typeface="Arial" panose="020B0604020202020204" pitchFamily="34" charset="0"/>
              </a:defRPr>
            </a:lvl7pPr>
            <a:lvl8pPr marL="3429000" indent="-228600" algn="ctr" eaLnBrk="0" fontAlgn="base" hangingPunct="0">
              <a:spcBef>
                <a:spcPct val="0"/>
              </a:spcBef>
              <a:spcAft>
                <a:spcPct val="0"/>
              </a:spcAft>
              <a:defRPr sz="2400" b="1">
                <a:solidFill>
                  <a:schemeClr val="bg1"/>
                </a:solidFill>
                <a:latin typeface="Arial" panose="020B0604020202020204" pitchFamily="34" charset="0"/>
              </a:defRPr>
            </a:lvl8pPr>
            <a:lvl9pPr marL="3886200" indent="-228600" algn="ctr" eaLnBrk="0" fontAlgn="base" hangingPunct="0">
              <a:spcBef>
                <a:spcPct val="0"/>
              </a:spcBef>
              <a:spcAft>
                <a:spcPct val="0"/>
              </a:spcAft>
              <a:defRPr sz="2400" b="1">
                <a:solidFill>
                  <a:schemeClr val="bg1"/>
                </a:solidFill>
                <a:latin typeface="Arial" panose="020B0604020202020204" pitchFamily="34" charset="0"/>
              </a:defRPr>
            </a:lvl9pPr>
          </a:lstStyle>
          <a:p>
            <a:pPr algn="r" eaLnBrk="1" hangingPunct="1"/>
            <a:fld id="{047025A1-1A57-4C25-B38E-A674D29C4538}" type="slidenum">
              <a:rPr lang="es-ES" sz="1400" b="0"/>
              <a:pPr algn="r" eaLnBrk="1" hangingPunct="1"/>
              <a:t>‹#›</a:t>
            </a:fld>
            <a:endParaRPr lang="es-ES" sz="1400" b="0"/>
          </a:p>
        </p:txBody>
      </p:sp>
      <p:sp>
        <p:nvSpPr>
          <p:cNvPr id="1038" name="Rectangle 18"/>
          <p:cNvSpPr>
            <a:spLocks noGrp="1" noChangeArrowheads="1"/>
          </p:cNvSpPr>
          <p:nvPr>
            <p:ph type="title"/>
          </p:nvPr>
        </p:nvSpPr>
        <p:spPr bwMode="auto">
          <a:xfrm>
            <a:off x="457200" y="549275"/>
            <a:ext cx="8229600" cy="86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fade/>
  </p:transition>
  <p:timing>
    <p:tnLst>
      <p:par>
        <p:cTn id="1" dur="indefinite" restart="never" nodeType="tmRoot"/>
      </p:par>
    </p:tnLst>
  </p:timing>
  <p:txStyles>
    <p:titleStyle>
      <a:lvl1pPr algn="ctr" rtl="0" eaLnBrk="1" fontAlgn="base" hangingPunct="1">
        <a:spcBef>
          <a:spcPct val="0"/>
        </a:spcBef>
        <a:spcAft>
          <a:spcPct val="0"/>
        </a:spcAft>
        <a:defRPr sz="3200" b="1">
          <a:solidFill>
            <a:schemeClr val="tx2"/>
          </a:solidFill>
          <a:latin typeface="+mj-lt"/>
          <a:ea typeface="+mj-ea"/>
          <a:cs typeface="+mj-cs"/>
        </a:defRPr>
      </a:lvl1pPr>
      <a:lvl2pPr algn="ctr" rtl="0" eaLnBrk="1" fontAlgn="base" hangingPunct="1">
        <a:spcBef>
          <a:spcPct val="0"/>
        </a:spcBef>
        <a:spcAft>
          <a:spcPct val="0"/>
        </a:spcAft>
        <a:defRPr sz="2400" b="1">
          <a:solidFill>
            <a:schemeClr val="tx2"/>
          </a:solidFill>
          <a:latin typeface="Arial" charset="0"/>
        </a:defRPr>
      </a:lvl2pPr>
      <a:lvl3pPr algn="ctr" rtl="0" eaLnBrk="1" fontAlgn="base" hangingPunct="1">
        <a:spcBef>
          <a:spcPct val="0"/>
        </a:spcBef>
        <a:spcAft>
          <a:spcPct val="0"/>
        </a:spcAft>
        <a:defRPr sz="2400" b="1">
          <a:solidFill>
            <a:schemeClr val="tx2"/>
          </a:solidFill>
          <a:latin typeface="Arial" charset="0"/>
        </a:defRPr>
      </a:lvl3pPr>
      <a:lvl4pPr algn="ctr" rtl="0" eaLnBrk="1" fontAlgn="base" hangingPunct="1">
        <a:spcBef>
          <a:spcPct val="0"/>
        </a:spcBef>
        <a:spcAft>
          <a:spcPct val="0"/>
        </a:spcAft>
        <a:defRPr sz="2400" b="1">
          <a:solidFill>
            <a:schemeClr val="tx2"/>
          </a:solidFill>
          <a:latin typeface="Arial" charset="0"/>
        </a:defRPr>
      </a:lvl4pPr>
      <a:lvl5pPr algn="ctr" rtl="0" eaLnBrk="1" fontAlgn="base" hangingPunct="1">
        <a:spcBef>
          <a:spcPct val="0"/>
        </a:spcBef>
        <a:spcAft>
          <a:spcPct val="0"/>
        </a:spcAft>
        <a:defRPr sz="2400" b="1">
          <a:solidFill>
            <a:schemeClr val="tx2"/>
          </a:solidFill>
          <a:latin typeface="Arial" charset="0"/>
        </a:defRPr>
      </a:lvl5pPr>
      <a:lvl6pPr marL="457200" algn="ctr" rtl="0" eaLnBrk="1" fontAlgn="base" hangingPunct="1">
        <a:spcBef>
          <a:spcPct val="0"/>
        </a:spcBef>
        <a:spcAft>
          <a:spcPct val="0"/>
        </a:spcAft>
        <a:defRPr sz="2400" b="1">
          <a:solidFill>
            <a:schemeClr val="tx2"/>
          </a:solidFill>
          <a:latin typeface="Arial" charset="0"/>
        </a:defRPr>
      </a:lvl6pPr>
      <a:lvl7pPr marL="914400" algn="ctr" rtl="0" eaLnBrk="1" fontAlgn="base" hangingPunct="1">
        <a:spcBef>
          <a:spcPct val="0"/>
        </a:spcBef>
        <a:spcAft>
          <a:spcPct val="0"/>
        </a:spcAft>
        <a:defRPr sz="2400" b="1">
          <a:solidFill>
            <a:schemeClr val="tx2"/>
          </a:solidFill>
          <a:latin typeface="Arial" charset="0"/>
        </a:defRPr>
      </a:lvl7pPr>
      <a:lvl8pPr marL="1371600" algn="ctr" rtl="0" eaLnBrk="1" fontAlgn="base" hangingPunct="1">
        <a:spcBef>
          <a:spcPct val="0"/>
        </a:spcBef>
        <a:spcAft>
          <a:spcPct val="0"/>
        </a:spcAft>
        <a:defRPr sz="2400" b="1">
          <a:solidFill>
            <a:schemeClr val="tx2"/>
          </a:solidFill>
          <a:latin typeface="Arial" charset="0"/>
        </a:defRPr>
      </a:lvl8pPr>
      <a:lvl9pPr marL="1828800" algn="ctr" rtl="0" eaLnBrk="1" fontAlgn="base" hangingPunct="1">
        <a:spcBef>
          <a:spcPct val="0"/>
        </a:spcBef>
        <a:spcAft>
          <a:spcPct val="0"/>
        </a:spcAft>
        <a:defRPr sz="2400" b="1">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8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6.emf"/><Relationship Id="rId11" Type="http://schemas.openxmlformats.org/officeDocument/2006/relationships/image" Target="../media/image21.emf"/><Relationship Id="rId5" Type="http://schemas.openxmlformats.org/officeDocument/2006/relationships/image" Target="../media/image15.png"/><Relationship Id="rId10" Type="http://schemas.openxmlformats.org/officeDocument/2006/relationships/image" Target="../media/image20.emf"/><Relationship Id="rId4" Type="http://schemas.openxmlformats.org/officeDocument/2006/relationships/image" Target="../media/image14.emf"/><Relationship Id="rId9"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hyperlink" Target="http://www.rexlab.net/" TargetMode="Externa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image" Target="../media/image2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notesSlide" Target="../notesSlides/notesSlide2.xml"/><Relationship Id="rId47" Type="http://schemas.openxmlformats.org/officeDocument/2006/relationships/image" Target="../media/image7.jpeg"/><Relationship Id="rId50" Type="http://schemas.openxmlformats.org/officeDocument/2006/relationships/image" Target="../media/image10.jpeg"/><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image" Target="../media/image6.jpeg"/><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slideLayout" Target="../slideLayouts/slideLayout6.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image" Target="../media/image5.png"/><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image" Target="../media/image9.jpeg"/><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image" Target="../media/image4.jpe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image" Target="../media/image3.png"/><Relationship Id="rId48" Type="http://schemas.openxmlformats.org/officeDocument/2006/relationships/image" Target="../media/image8.jpeg"/><Relationship Id="rId8"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685800" y="2501900"/>
            <a:ext cx="7772400" cy="1143000"/>
          </a:xfrm>
        </p:spPr>
        <p:txBody>
          <a:bodyPr/>
          <a:lstStyle/>
          <a:p>
            <a:r>
              <a:rPr lang="es-CR" dirty="0"/>
              <a:t>Proyecto de Investigación </a:t>
            </a:r>
            <a:r>
              <a:rPr lang="es-CR" dirty="0" smtClean="0"/>
              <a:t>537</a:t>
            </a:r>
          </a:p>
        </p:txBody>
      </p:sp>
      <p:sp>
        <p:nvSpPr>
          <p:cNvPr id="3075" name="Rectangle 5"/>
          <p:cNvSpPr>
            <a:spLocks noGrp="1" noChangeArrowheads="1"/>
          </p:cNvSpPr>
          <p:nvPr>
            <p:ph type="subTitle" idx="1"/>
          </p:nvPr>
        </p:nvSpPr>
        <p:spPr/>
        <p:txBody>
          <a:bodyPr/>
          <a:lstStyle/>
          <a:p>
            <a:pPr eaLnBrk="1" hangingPunct="1"/>
            <a:r>
              <a:rPr lang="es-CR" dirty="0" err="1" smtClean="0"/>
              <a:t>M.Sc</a:t>
            </a:r>
            <a:r>
              <a:rPr lang="es-CR" dirty="0" smtClean="0"/>
              <a:t>. Kryscia Ramírez Benavides</a:t>
            </a:r>
          </a:p>
          <a:p>
            <a:pPr eaLnBrk="1" hangingPunct="1"/>
            <a:r>
              <a:rPr lang="es-MX" dirty="0" smtClean="0"/>
              <a:t>Dr. Luis Guerrero Blanco</a:t>
            </a:r>
            <a:endParaRPr lang="es-CR" dirty="0" smtClean="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Objetivos Específicos (</a:t>
            </a:r>
            <a:r>
              <a:rPr lang="es-CR" dirty="0"/>
              <a:t>4/6)</a:t>
            </a:r>
            <a:endParaRPr lang="en-US" dirty="0"/>
          </a:p>
        </p:txBody>
      </p:sp>
      <p:sp>
        <p:nvSpPr>
          <p:cNvPr id="3" name="Content Placeholder 2"/>
          <p:cNvSpPr>
            <a:spLocks noGrp="1"/>
          </p:cNvSpPr>
          <p:nvPr>
            <p:ph idx="1"/>
          </p:nvPr>
        </p:nvSpPr>
        <p:spPr>
          <a:xfrm>
            <a:off x="381000" y="1509713"/>
            <a:ext cx="8382000" cy="4586287"/>
          </a:xfrm>
        </p:spPr>
        <p:txBody>
          <a:bodyPr/>
          <a:lstStyle/>
          <a:p>
            <a:pPr marL="514350" indent="-514350">
              <a:buFont typeface="+mj-lt"/>
              <a:buAutoNum type="arabicPeriod" startAt="4"/>
            </a:pPr>
            <a:r>
              <a:rPr lang="es-CR" dirty="0"/>
              <a:t>Implementar el entorno de programación colaborativo basado en los diseños </a:t>
            </a:r>
            <a:r>
              <a:rPr lang="es-CR" dirty="0" smtClean="0"/>
              <a:t>propuestos</a:t>
            </a:r>
          </a:p>
          <a:p>
            <a:pPr lvl="1"/>
            <a:r>
              <a:rPr lang="es-CR" u="sng" dirty="0"/>
              <a:t>Meta:</a:t>
            </a:r>
            <a:r>
              <a:rPr lang="es-CR" dirty="0"/>
              <a:t> Prototipo del entorno de programación que implemente al menos 80% de los elementos de la </a:t>
            </a:r>
            <a:r>
              <a:rPr lang="es-CR" dirty="0" smtClean="0"/>
              <a:t>interfaz</a:t>
            </a:r>
            <a:endParaRPr lang="en-US" dirty="0"/>
          </a:p>
          <a:p>
            <a:pPr lvl="1"/>
            <a:r>
              <a:rPr lang="es-CR" u="sng" dirty="0"/>
              <a:t>Indicador:</a:t>
            </a:r>
            <a:r>
              <a:rPr lang="es-CR" dirty="0"/>
              <a:t> Porcentaje de elementos de la interfaz implementados de acuerdo al diseño </a:t>
            </a:r>
            <a:r>
              <a:rPr lang="es-CR" dirty="0" smtClean="0"/>
              <a:t>realizado</a:t>
            </a:r>
            <a:endParaRPr lang="en-US" dirty="0"/>
          </a:p>
        </p:txBody>
      </p:sp>
    </p:spTree>
    <p:extLst>
      <p:ext uri="{BB962C8B-B14F-4D97-AF65-F5344CB8AC3E}">
        <p14:creationId xmlns:p14="http://schemas.microsoft.com/office/powerpoint/2010/main" val="363772419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Objetivos Específicos (</a:t>
            </a:r>
            <a:r>
              <a:rPr lang="es-CR" dirty="0"/>
              <a:t>5/6)</a:t>
            </a:r>
            <a:endParaRPr lang="en-US" dirty="0"/>
          </a:p>
        </p:txBody>
      </p:sp>
      <p:sp>
        <p:nvSpPr>
          <p:cNvPr id="3" name="Content Placeholder 2"/>
          <p:cNvSpPr>
            <a:spLocks noGrp="1"/>
          </p:cNvSpPr>
          <p:nvPr>
            <p:ph idx="1"/>
          </p:nvPr>
        </p:nvSpPr>
        <p:spPr>
          <a:xfrm>
            <a:off x="381000" y="1509713"/>
            <a:ext cx="8382000" cy="4586287"/>
          </a:xfrm>
        </p:spPr>
        <p:txBody>
          <a:bodyPr/>
          <a:lstStyle/>
          <a:p>
            <a:pPr marL="514350" indent="-514350">
              <a:buFont typeface="+mj-lt"/>
              <a:buAutoNum type="arabicPeriod" startAt="5"/>
            </a:pPr>
            <a:r>
              <a:rPr lang="es-CR" dirty="0"/>
              <a:t>Evaluar la funcionalidad y la usabilidad del entorno de </a:t>
            </a:r>
            <a:r>
              <a:rPr lang="es-CR" dirty="0" smtClean="0"/>
              <a:t>programación</a:t>
            </a:r>
          </a:p>
          <a:p>
            <a:pPr lvl="1"/>
            <a:r>
              <a:rPr lang="es-CR" u="sng" dirty="0"/>
              <a:t>Meta:</a:t>
            </a:r>
            <a:r>
              <a:rPr lang="es-CR" dirty="0"/>
              <a:t> Evaluación del entorno de programación en relación a su usabilidad y su funcionalidad en al menos 3 tareas </a:t>
            </a:r>
            <a:r>
              <a:rPr lang="es-CR" dirty="0" smtClean="0"/>
              <a:t>específicas</a:t>
            </a:r>
            <a:endParaRPr lang="en-US" dirty="0"/>
          </a:p>
          <a:p>
            <a:pPr lvl="1"/>
            <a:r>
              <a:rPr lang="es-CR" u="sng" dirty="0"/>
              <a:t>Indicador:</a:t>
            </a:r>
            <a:r>
              <a:rPr lang="es-CR" dirty="0"/>
              <a:t> Cantidad de tareas evaluadas de acuerdo a la implementación </a:t>
            </a:r>
            <a:r>
              <a:rPr lang="es-CR" dirty="0" smtClean="0"/>
              <a:t>realizada</a:t>
            </a:r>
            <a:endParaRPr lang="es-CR" dirty="0"/>
          </a:p>
        </p:txBody>
      </p:sp>
    </p:spTree>
    <p:extLst>
      <p:ext uri="{BB962C8B-B14F-4D97-AF65-F5344CB8AC3E}">
        <p14:creationId xmlns:p14="http://schemas.microsoft.com/office/powerpoint/2010/main" val="311607549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Objetivos Específicos (</a:t>
            </a:r>
            <a:r>
              <a:rPr lang="es-CR" dirty="0"/>
              <a:t>6/6)</a:t>
            </a:r>
            <a:endParaRPr lang="en-US" dirty="0"/>
          </a:p>
        </p:txBody>
      </p:sp>
      <p:sp>
        <p:nvSpPr>
          <p:cNvPr id="3" name="Content Placeholder 2"/>
          <p:cNvSpPr>
            <a:spLocks noGrp="1"/>
          </p:cNvSpPr>
          <p:nvPr>
            <p:ph idx="1"/>
          </p:nvPr>
        </p:nvSpPr>
        <p:spPr>
          <a:xfrm>
            <a:off x="381000" y="1509713"/>
            <a:ext cx="8382000" cy="4586287"/>
          </a:xfrm>
        </p:spPr>
        <p:txBody>
          <a:bodyPr/>
          <a:lstStyle/>
          <a:p>
            <a:pPr marL="514350" indent="-514350">
              <a:buFont typeface="+mj-lt"/>
              <a:buAutoNum type="arabicPeriod" startAt="6"/>
            </a:pPr>
            <a:r>
              <a:rPr lang="es-CR" dirty="0" smtClean="0"/>
              <a:t>Divulgar los resultados de la investigación</a:t>
            </a:r>
          </a:p>
          <a:p>
            <a:pPr lvl="1"/>
            <a:r>
              <a:rPr lang="es-CR" u="sng" dirty="0"/>
              <a:t>Meta 1:</a:t>
            </a:r>
            <a:r>
              <a:rPr lang="es-CR" dirty="0"/>
              <a:t> Al menos 2 artículos publicados en una conferencia, </a:t>
            </a:r>
            <a:r>
              <a:rPr lang="es-CR" dirty="0" smtClean="0"/>
              <a:t>simposio </a:t>
            </a:r>
            <a:r>
              <a:rPr lang="es-CR" dirty="0"/>
              <a:t>o revista con los resultados de la investigación.</a:t>
            </a:r>
            <a:endParaRPr lang="en-US" dirty="0"/>
          </a:p>
          <a:p>
            <a:pPr lvl="1"/>
            <a:r>
              <a:rPr lang="es-CR" u="sng" dirty="0"/>
              <a:t>Indicador M1:</a:t>
            </a:r>
            <a:r>
              <a:rPr lang="es-CR" dirty="0"/>
              <a:t> Cantidad de artículos publicados.</a:t>
            </a:r>
          </a:p>
          <a:p>
            <a:pPr lvl="1"/>
            <a:r>
              <a:rPr lang="es-CR" u="sng" dirty="0"/>
              <a:t>Meta 2:</a:t>
            </a:r>
            <a:r>
              <a:rPr lang="es-CR" dirty="0"/>
              <a:t> Al menos 1 presentación pública sobre la investigación.</a:t>
            </a:r>
          </a:p>
          <a:p>
            <a:pPr lvl="1"/>
            <a:r>
              <a:rPr lang="es-CR" u="sng" dirty="0"/>
              <a:t>Indicador M2:</a:t>
            </a:r>
            <a:r>
              <a:rPr lang="es-CR" dirty="0"/>
              <a:t> Cantidad de presentaciones realizadas</a:t>
            </a:r>
            <a:r>
              <a:rPr lang="es-CR" dirty="0" smtClean="0"/>
              <a:t>.</a:t>
            </a:r>
            <a:endParaRPr lang="en-US" dirty="0"/>
          </a:p>
        </p:txBody>
      </p:sp>
    </p:spTree>
    <p:extLst>
      <p:ext uri="{BB962C8B-B14F-4D97-AF65-F5344CB8AC3E}">
        <p14:creationId xmlns:p14="http://schemas.microsoft.com/office/powerpoint/2010/main" val="190147726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a:t>Metodología</a:t>
            </a:r>
            <a:endParaRPr lang="en-US" dirty="0"/>
          </a:p>
        </p:txBody>
      </p:sp>
      <p:pic>
        <p:nvPicPr>
          <p:cNvPr id="13" name="Picture 12"/>
          <p:cNvPicPr>
            <a:picLocks noChangeAspect="1"/>
          </p:cNvPicPr>
          <p:nvPr/>
        </p:nvPicPr>
        <p:blipFill>
          <a:blip r:embed="rId3"/>
          <a:stretch>
            <a:fillRect/>
          </a:stretch>
        </p:blipFill>
        <p:spPr>
          <a:xfrm>
            <a:off x="2044858" y="2270106"/>
            <a:ext cx="1104900" cy="1057275"/>
          </a:xfrm>
          <a:prstGeom prst="rect">
            <a:avLst/>
          </a:prstGeom>
        </p:spPr>
      </p:pic>
      <p:pic>
        <p:nvPicPr>
          <p:cNvPr id="14" name="Picture 13"/>
          <p:cNvPicPr>
            <a:picLocks noChangeAspect="1"/>
          </p:cNvPicPr>
          <p:nvPr/>
        </p:nvPicPr>
        <p:blipFill>
          <a:blip r:embed="rId4"/>
          <a:stretch>
            <a:fillRect/>
          </a:stretch>
        </p:blipFill>
        <p:spPr>
          <a:xfrm>
            <a:off x="3264115" y="2723238"/>
            <a:ext cx="490190" cy="350625"/>
          </a:xfrm>
          <a:prstGeom prst="rect">
            <a:avLst/>
          </a:prstGeom>
        </p:spPr>
      </p:pic>
      <p:pic>
        <p:nvPicPr>
          <p:cNvPr id="15" name="Picture 14"/>
          <p:cNvPicPr>
            <a:picLocks noChangeAspect="1"/>
          </p:cNvPicPr>
          <p:nvPr/>
        </p:nvPicPr>
        <p:blipFill>
          <a:blip r:embed="rId5"/>
          <a:stretch>
            <a:fillRect/>
          </a:stretch>
        </p:blipFill>
        <p:spPr>
          <a:xfrm>
            <a:off x="5753100" y="2349111"/>
            <a:ext cx="1562100" cy="923925"/>
          </a:xfrm>
          <a:prstGeom prst="rect">
            <a:avLst/>
          </a:prstGeom>
        </p:spPr>
      </p:pic>
      <p:pic>
        <p:nvPicPr>
          <p:cNvPr id="16" name="Picture 15"/>
          <p:cNvPicPr>
            <a:picLocks noChangeAspect="1"/>
          </p:cNvPicPr>
          <p:nvPr/>
        </p:nvPicPr>
        <p:blipFill>
          <a:blip r:embed="rId6"/>
          <a:stretch>
            <a:fillRect/>
          </a:stretch>
        </p:blipFill>
        <p:spPr>
          <a:xfrm>
            <a:off x="6211077" y="3391062"/>
            <a:ext cx="588228" cy="1147500"/>
          </a:xfrm>
          <a:prstGeom prst="rect">
            <a:avLst/>
          </a:prstGeom>
        </p:spPr>
      </p:pic>
      <p:pic>
        <p:nvPicPr>
          <p:cNvPr id="17" name="Picture 16"/>
          <p:cNvPicPr>
            <a:picLocks noChangeAspect="1"/>
          </p:cNvPicPr>
          <p:nvPr/>
        </p:nvPicPr>
        <p:blipFill>
          <a:blip r:embed="rId7"/>
          <a:stretch>
            <a:fillRect/>
          </a:stretch>
        </p:blipFill>
        <p:spPr>
          <a:xfrm>
            <a:off x="3884072" y="2332631"/>
            <a:ext cx="1102928" cy="940313"/>
          </a:xfrm>
          <a:prstGeom prst="rect">
            <a:avLst/>
          </a:prstGeom>
        </p:spPr>
      </p:pic>
      <p:pic>
        <p:nvPicPr>
          <p:cNvPr id="19" name="Picture 18"/>
          <p:cNvPicPr>
            <a:picLocks noChangeAspect="1"/>
          </p:cNvPicPr>
          <p:nvPr/>
        </p:nvPicPr>
        <p:blipFill>
          <a:blip r:embed="rId8"/>
          <a:stretch>
            <a:fillRect/>
          </a:stretch>
        </p:blipFill>
        <p:spPr>
          <a:xfrm>
            <a:off x="5370050" y="3962400"/>
            <a:ext cx="743455" cy="677344"/>
          </a:xfrm>
          <a:prstGeom prst="rect">
            <a:avLst/>
          </a:prstGeom>
        </p:spPr>
      </p:pic>
      <p:pic>
        <p:nvPicPr>
          <p:cNvPr id="20" name="Picture 19"/>
          <p:cNvPicPr>
            <a:picLocks noChangeAspect="1"/>
          </p:cNvPicPr>
          <p:nvPr/>
        </p:nvPicPr>
        <p:blipFill>
          <a:blip r:embed="rId9"/>
          <a:stretch>
            <a:fillRect/>
          </a:stretch>
        </p:blipFill>
        <p:spPr>
          <a:xfrm>
            <a:off x="4741905" y="4191000"/>
            <a:ext cx="490190" cy="350625"/>
          </a:xfrm>
          <a:prstGeom prst="rect">
            <a:avLst/>
          </a:prstGeom>
        </p:spPr>
      </p:pic>
      <p:pic>
        <p:nvPicPr>
          <p:cNvPr id="21" name="Picture 20"/>
          <p:cNvPicPr>
            <a:picLocks noChangeAspect="1"/>
          </p:cNvPicPr>
          <p:nvPr/>
        </p:nvPicPr>
        <p:blipFill>
          <a:blip r:embed="rId10"/>
          <a:stretch>
            <a:fillRect/>
          </a:stretch>
        </p:blipFill>
        <p:spPr>
          <a:xfrm>
            <a:off x="2836905" y="3836381"/>
            <a:ext cx="1830044" cy="964219"/>
          </a:xfrm>
          <a:prstGeom prst="rect">
            <a:avLst/>
          </a:prstGeom>
        </p:spPr>
      </p:pic>
      <p:pic>
        <p:nvPicPr>
          <p:cNvPr id="22" name="Picture 21"/>
          <p:cNvPicPr>
            <a:picLocks noChangeAspect="1"/>
          </p:cNvPicPr>
          <p:nvPr/>
        </p:nvPicPr>
        <p:blipFill>
          <a:blip r:embed="rId9"/>
          <a:stretch>
            <a:fillRect/>
          </a:stretch>
        </p:blipFill>
        <p:spPr>
          <a:xfrm>
            <a:off x="2227305" y="4191000"/>
            <a:ext cx="490190" cy="350625"/>
          </a:xfrm>
          <a:prstGeom prst="rect">
            <a:avLst/>
          </a:prstGeom>
        </p:spPr>
      </p:pic>
      <p:pic>
        <p:nvPicPr>
          <p:cNvPr id="23" name="Picture 22"/>
          <p:cNvPicPr>
            <a:picLocks noChangeAspect="1"/>
          </p:cNvPicPr>
          <p:nvPr/>
        </p:nvPicPr>
        <p:blipFill>
          <a:blip r:embed="rId11"/>
          <a:stretch>
            <a:fillRect/>
          </a:stretch>
        </p:blipFill>
        <p:spPr>
          <a:xfrm>
            <a:off x="1389105" y="3886200"/>
            <a:ext cx="727116" cy="892500"/>
          </a:xfrm>
          <a:prstGeom prst="rect">
            <a:avLst/>
          </a:prstGeom>
        </p:spPr>
      </p:pic>
      <p:pic>
        <p:nvPicPr>
          <p:cNvPr id="24" name="Picture 23"/>
          <p:cNvPicPr>
            <a:picLocks noChangeAspect="1"/>
          </p:cNvPicPr>
          <p:nvPr/>
        </p:nvPicPr>
        <p:blipFill>
          <a:blip r:embed="rId9"/>
          <a:stretch>
            <a:fillRect/>
          </a:stretch>
        </p:blipFill>
        <p:spPr>
          <a:xfrm rot="10800000">
            <a:off x="5124955" y="2680301"/>
            <a:ext cx="490190" cy="350625"/>
          </a:xfrm>
          <a:prstGeom prst="rect">
            <a:avLst/>
          </a:prstGeom>
        </p:spPr>
      </p:pic>
    </p:spTree>
    <p:extLst>
      <p:ext uri="{BB962C8B-B14F-4D97-AF65-F5344CB8AC3E}">
        <p14:creationId xmlns:p14="http://schemas.microsoft.com/office/powerpoint/2010/main" val="2318483765"/>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Impacto</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28418"/>
            <a:ext cx="3896269" cy="2191056"/>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1005" y="1509366"/>
            <a:ext cx="3905795" cy="221010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3392" y="3830254"/>
            <a:ext cx="3877216" cy="2210108"/>
          </a:xfrm>
          <a:prstGeom prst="rect">
            <a:avLst/>
          </a:prstGeom>
        </p:spPr>
      </p:pic>
    </p:spTree>
    <p:extLst>
      <p:ext uri="{BB962C8B-B14F-4D97-AF65-F5344CB8AC3E}">
        <p14:creationId xmlns:p14="http://schemas.microsoft.com/office/powerpoint/2010/main" val="299299355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Alianzas</a:t>
            </a:r>
            <a:endParaRPr lang="es-CR" dirty="0"/>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0930" y="1447800"/>
            <a:ext cx="4943475" cy="900113"/>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1460" y="3175992"/>
            <a:ext cx="2366010" cy="1097280"/>
          </a:xfrm>
          <a:prstGeom prst="rect">
            <a:avLst/>
          </a:prstGeom>
        </p:spPr>
      </p:pic>
      <p:sp>
        <p:nvSpPr>
          <p:cNvPr id="8" name="Rectángulo 7"/>
          <p:cNvSpPr/>
          <p:nvPr/>
        </p:nvSpPr>
        <p:spPr>
          <a:xfrm>
            <a:off x="390930" y="2370774"/>
            <a:ext cx="4093365" cy="1169551"/>
          </a:xfrm>
          <a:prstGeom prst="rect">
            <a:avLst/>
          </a:prstGeom>
        </p:spPr>
        <p:txBody>
          <a:bodyPr wrap="none">
            <a:spAutoFit/>
          </a:bodyPr>
          <a:lstStyle/>
          <a:p>
            <a:pPr marL="285750" indent="-285750" algn="l">
              <a:buFont typeface="Arial" panose="020B0604020202020204" pitchFamily="34" charset="0"/>
              <a:buChar char="•"/>
            </a:pPr>
            <a:r>
              <a:rPr lang="pt-BR" sz="1400" b="0" dirty="0">
                <a:solidFill>
                  <a:schemeClr val="tx1"/>
                </a:solidFill>
                <a:latin typeface="Tahoma" panose="020B0604030504040204" pitchFamily="34" charset="0"/>
                <a:ea typeface="Tahoma" panose="020B0604030504040204" pitchFamily="34" charset="0"/>
                <a:cs typeface="Tahoma" panose="020B0604030504040204" pitchFamily="34" charset="0"/>
              </a:rPr>
              <a:t>Ana Lourdes </a:t>
            </a:r>
            <a:r>
              <a:rPr lang="pt-BR"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Acuña</a:t>
            </a:r>
            <a:r>
              <a:rPr lang="pt-BR" sz="14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Zúñiga</a:t>
            </a:r>
            <a:r>
              <a:rPr lang="pt-BR" sz="14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Coordinadora</a:t>
            </a:r>
            <a:r>
              <a:rPr lang="pt-B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p>
          <a:p>
            <a:pPr marL="285750" indent="-285750" algn="l">
              <a:buFont typeface="Arial" panose="020B0604020202020204" pitchFamily="34" charset="0"/>
              <a:buChar char="•"/>
            </a:pPr>
            <a:r>
              <a:rPr lang="es-CR" sz="1400" b="0" dirty="0">
                <a:solidFill>
                  <a:schemeClr val="tx1"/>
                </a:solidFill>
                <a:latin typeface="Tahoma" panose="020B0604030504040204" pitchFamily="34" charset="0"/>
                <a:ea typeface="Tahoma" panose="020B0604030504040204" pitchFamily="34" charset="0"/>
                <a:cs typeface="Tahoma" panose="020B0604030504040204" pitchFamily="34" charset="0"/>
              </a:rPr>
              <a:t>Hugo Esteban Arroyo Fallas</a:t>
            </a:r>
          </a:p>
          <a:p>
            <a:pPr marL="285750" indent="-285750" algn="l">
              <a:buFont typeface="Arial" panose="020B0604020202020204" pitchFamily="34" charset="0"/>
              <a:buChar char="•"/>
            </a:pPr>
            <a:r>
              <a:rPr lang="es-CR" sz="1400" b="0" dirty="0">
                <a:solidFill>
                  <a:schemeClr val="tx1"/>
                </a:solidFill>
                <a:latin typeface="Tahoma" panose="020B0604030504040204" pitchFamily="34" charset="0"/>
                <a:ea typeface="Tahoma" panose="020B0604030504040204" pitchFamily="34" charset="0"/>
                <a:cs typeface="Tahoma" panose="020B0604030504040204" pitchFamily="34" charset="0"/>
              </a:rPr>
              <a:t>Jorge López </a:t>
            </a:r>
            <a:r>
              <a:rPr lang="es-C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Gamboa</a:t>
            </a:r>
          </a:p>
          <a:p>
            <a:pPr marL="285750" indent="-285750" algn="l">
              <a:buFont typeface="Arial" panose="020B0604020202020204" pitchFamily="34" charset="0"/>
              <a:buChar char="•"/>
            </a:pPr>
            <a:r>
              <a:rPr lang="es-CR" sz="1400" b="0" dirty="0">
                <a:solidFill>
                  <a:schemeClr val="tx1"/>
                </a:solidFill>
                <a:latin typeface="Tahoma" panose="020B0604030504040204" pitchFamily="34" charset="0"/>
                <a:ea typeface="Tahoma" panose="020B0604030504040204" pitchFamily="34" charset="0"/>
                <a:cs typeface="Tahoma" panose="020B0604030504040204" pitchFamily="34" charset="0"/>
              </a:rPr>
              <a:t>María Castro </a:t>
            </a:r>
            <a:r>
              <a:rPr lang="es-C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Rojas</a:t>
            </a:r>
          </a:p>
          <a:p>
            <a:pPr marL="285750" indent="-285750" algn="l">
              <a:buFont typeface="Arial" panose="020B0604020202020204" pitchFamily="34" charset="0"/>
              <a:buChar char="•"/>
            </a:pPr>
            <a:r>
              <a:rPr lang="es-CR" sz="1400" b="0" dirty="0" err="1">
                <a:solidFill>
                  <a:schemeClr val="tx1"/>
                </a:solidFill>
                <a:latin typeface="Tahoma" panose="020B0604030504040204" pitchFamily="34" charset="0"/>
                <a:ea typeface="Tahoma" panose="020B0604030504040204" pitchFamily="34" charset="0"/>
                <a:cs typeface="Tahoma" panose="020B0604030504040204" pitchFamily="34" charset="0"/>
              </a:rPr>
              <a:t>Suhany</a:t>
            </a:r>
            <a:r>
              <a:rPr lang="es-CR" sz="1400" b="0" dirty="0">
                <a:solidFill>
                  <a:schemeClr val="tx1"/>
                </a:solidFill>
                <a:latin typeface="Tahoma" panose="020B0604030504040204" pitchFamily="34" charset="0"/>
                <a:ea typeface="Tahoma" panose="020B0604030504040204" pitchFamily="34" charset="0"/>
                <a:cs typeface="Tahoma" panose="020B0604030504040204" pitchFamily="34" charset="0"/>
              </a:rPr>
              <a:t> Chavarría </a:t>
            </a:r>
            <a:r>
              <a:rPr lang="es-CR" sz="1400" b="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Artavia</a:t>
            </a:r>
            <a:r>
              <a:rPr lang="es-C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(PRONIE-MEP-FOD)</a:t>
            </a:r>
            <a:endParaRPr lang="es-CR"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9" name="Rectángulo 8"/>
          <p:cNvSpPr/>
          <p:nvPr/>
        </p:nvSpPr>
        <p:spPr>
          <a:xfrm>
            <a:off x="5019961" y="4273495"/>
            <a:ext cx="4047839" cy="523220"/>
          </a:xfrm>
          <a:prstGeom prst="rect">
            <a:avLst/>
          </a:prstGeom>
        </p:spPr>
        <p:txBody>
          <a:bodyPr wrap="none">
            <a:spAutoFit/>
          </a:bodyPr>
          <a:lstStyle/>
          <a:p>
            <a:pPr marL="285750" indent="-285750" algn="l">
              <a:buFont typeface="Arial" panose="020B0604020202020204" pitchFamily="34" charset="0"/>
              <a:buChar char="•"/>
            </a:pPr>
            <a:r>
              <a:rPr lang="es-C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MTE. Mónica Villalobos López </a:t>
            </a:r>
            <a:r>
              <a:rPr lang="pt-B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r>
              <a:rPr lang="es-C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Coordinadora</a:t>
            </a:r>
            <a:r>
              <a:rPr lang="pt-B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pt-BR"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285750" indent="-285750" algn="l">
              <a:buFont typeface="Arial" panose="020B0604020202020204" pitchFamily="34" charset="0"/>
              <a:buChar char="•"/>
            </a:pPr>
            <a:r>
              <a:rPr lang="es-C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MTE. </a:t>
            </a:r>
            <a:r>
              <a:rPr lang="es-CR" sz="1400" b="0" dirty="0" err="1" smtClean="0">
                <a:solidFill>
                  <a:schemeClr val="tx1"/>
                </a:solidFill>
                <a:latin typeface="Tahoma" panose="020B0604030504040204" pitchFamily="34" charset="0"/>
                <a:ea typeface="Tahoma" panose="020B0604030504040204" pitchFamily="34" charset="0"/>
                <a:cs typeface="Tahoma" panose="020B0604030504040204" pitchFamily="34" charset="0"/>
              </a:rPr>
              <a:t>Karol</a:t>
            </a:r>
            <a:r>
              <a:rPr lang="es-C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 Ríos Cortés (Coordinadora</a:t>
            </a:r>
            <a:r>
              <a:rPr lang="pt-B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es-CR"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4" name="Imagen 16">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0930" y="4683299"/>
            <a:ext cx="4158642" cy="667128"/>
          </a:xfrm>
          <a:prstGeom prst="rect">
            <a:avLst/>
          </a:prstGeom>
        </p:spPr>
      </p:pic>
      <p:sp>
        <p:nvSpPr>
          <p:cNvPr id="15" name="Rectángulo 8"/>
          <p:cNvSpPr/>
          <p:nvPr/>
        </p:nvSpPr>
        <p:spPr>
          <a:xfrm>
            <a:off x="72350" y="5389076"/>
            <a:ext cx="4837415" cy="523220"/>
          </a:xfrm>
          <a:prstGeom prst="rect">
            <a:avLst/>
          </a:prstGeom>
        </p:spPr>
        <p:txBody>
          <a:bodyPr wrap="none">
            <a:spAutoFit/>
          </a:bodyPr>
          <a:lstStyle/>
          <a:p>
            <a:pPr marL="285750" indent="-285750" algn="l">
              <a:buFont typeface="Arial" panose="020B0604020202020204" pitchFamily="34" charset="0"/>
              <a:buChar char="•"/>
            </a:pPr>
            <a:r>
              <a:rPr lang="pt-B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Dr. </a:t>
            </a:r>
            <a:r>
              <a:rPr lang="pt-BR" sz="1400" b="0" dirty="0">
                <a:solidFill>
                  <a:schemeClr val="tx1"/>
                </a:solidFill>
                <a:latin typeface="Tahoma" panose="020B0604030504040204" pitchFamily="34" charset="0"/>
                <a:ea typeface="Tahoma" panose="020B0604030504040204" pitchFamily="34" charset="0"/>
                <a:cs typeface="Tahoma" panose="020B0604030504040204" pitchFamily="34" charset="0"/>
              </a:rPr>
              <a:t>João Bosco da Mota Alves (Profesor – </a:t>
            </a:r>
            <a:r>
              <a:rPr lang="pt-B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Investigador)</a:t>
            </a:r>
          </a:p>
          <a:p>
            <a:pPr marL="285750" indent="-285750" algn="l">
              <a:buFont typeface="Arial" panose="020B0604020202020204" pitchFamily="34" charset="0"/>
              <a:buChar char="•"/>
            </a:pPr>
            <a:r>
              <a:rPr lang="pt-B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Dr</a:t>
            </a:r>
            <a:r>
              <a:rPr lang="pt-BR" sz="1400" b="0" dirty="0">
                <a:solidFill>
                  <a:schemeClr val="tx1"/>
                </a:solidFill>
                <a:latin typeface="Tahoma" panose="020B0604030504040204" pitchFamily="34" charset="0"/>
                <a:ea typeface="Tahoma" panose="020B0604030504040204" pitchFamily="34" charset="0"/>
                <a:cs typeface="Tahoma" panose="020B0604030504040204" pitchFamily="34" charset="0"/>
              </a:rPr>
              <a:t>. Juarez Bento da </a:t>
            </a:r>
            <a:r>
              <a:rPr lang="pt-B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Silva (Profesor </a:t>
            </a:r>
            <a:r>
              <a:rPr lang="pt-BR" sz="1400" b="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pt-BR" sz="1400" b="0" dirty="0" smtClean="0">
                <a:solidFill>
                  <a:schemeClr val="tx1"/>
                </a:solidFill>
                <a:latin typeface="Tahoma" panose="020B0604030504040204" pitchFamily="34" charset="0"/>
                <a:ea typeface="Tahoma" panose="020B0604030504040204" pitchFamily="34" charset="0"/>
                <a:cs typeface="Tahoma" panose="020B0604030504040204" pitchFamily="34" charset="0"/>
              </a:rPr>
              <a:t>Investigador)</a:t>
            </a:r>
            <a:endParaRPr lang="es-CR" sz="1400" b="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12" name="Imagen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43600" y="1447800"/>
            <a:ext cx="2428875" cy="885825"/>
          </a:xfrm>
          <a:prstGeom prst="rect">
            <a:avLst/>
          </a:prstGeom>
        </p:spPr>
      </p:pic>
    </p:spTree>
    <p:extLst>
      <p:ext uri="{BB962C8B-B14F-4D97-AF65-F5344CB8AC3E}">
        <p14:creationId xmlns:p14="http://schemas.microsoft.com/office/powerpoint/2010/main" val="242863789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6 CuadroTexto"/>
          <p:cNvSpPr txBox="1"/>
          <p:nvPr>
            <p:custDataLst>
              <p:tags r:id="rId1"/>
            </p:custDataLst>
          </p:nvPr>
        </p:nvSpPr>
        <p:spPr>
          <a:xfrm>
            <a:off x="1810544" y="2887994"/>
            <a:ext cx="3600400" cy="707886"/>
          </a:xfrm>
          <a:prstGeom prst="rect">
            <a:avLst/>
          </a:prstGeom>
          <a:noFill/>
        </p:spPr>
        <p:txBody>
          <a:bodyPr wrap="square" rtlCol="0" anchor="ctr">
            <a:spAutoFit/>
          </a:bodyPr>
          <a:lstStyle/>
          <a:p>
            <a:pPr algn="ctr"/>
            <a:r>
              <a:rPr lang="es-CR" sz="4000" b="1" dirty="0">
                <a:solidFill>
                  <a:schemeClr val="accent6">
                    <a:lumMod val="75000"/>
                  </a:schemeClr>
                </a:solidFill>
                <a:latin typeface="Tahoma" pitchFamily="34" charset="0"/>
                <a:ea typeface="Tahoma" pitchFamily="34" charset="0"/>
                <a:cs typeface="Tahoma" pitchFamily="34" charset="0"/>
              </a:rPr>
              <a:t>¡</a:t>
            </a:r>
            <a:r>
              <a:rPr lang="es-CR" sz="4000" b="1" dirty="0" smtClean="0">
                <a:solidFill>
                  <a:schemeClr val="accent6">
                    <a:lumMod val="75000"/>
                  </a:schemeClr>
                </a:solidFill>
                <a:latin typeface="Tahoma" pitchFamily="34" charset="0"/>
                <a:ea typeface="Tahoma" pitchFamily="34" charset="0"/>
                <a:cs typeface="Tahoma" pitchFamily="34" charset="0"/>
              </a:rPr>
              <a:t>Gracias!</a:t>
            </a:r>
            <a:endParaRPr lang="es-CR" sz="4000" b="1" dirty="0">
              <a:solidFill>
                <a:schemeClr val="accent6">
                  <a:lumMod val="75000"/>
                </a:schemeClr>
              </a:solidFill>
              <a:latin typeface="Tahoma" pitchFamily="34" charset="0"/>
              <a:ea typeface="Tahoma" pitchFamily="34" charset="0"/>
              <a:cs typeface="Tahoma" pitchFamily="34" charset="0"/>
            </a:endParaRPr>
          </a:p>
        </p:txBody>
      </p:sp>
      <p:pic>
        <p:nvPicPr>
          <p:cNvPr id="6" name="8 Imagen"/>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5530552" y="2260600"/>
            <a:ext cx="1752600" cy="2159000"/>
          </a:xfrm>
          <a:prstGeom prst="rect">
            <a:avLst/>
          </a:prstGeom>
        </p:spPr>
      </p:pic>
    </p:spTree>
    <p:extLst>
      <p:ext uri="{BB962C8B-B14F-4D97-AF65-F5344CB8AC3E}">
        <p14:creationId xmlns:p14="http://schemas.microsoft.com/office/powerpoint/2010/main" val="5498846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Agenda</a:t>
            </a:r>
            <a:endParaRPr lang="es-CR" dirty="0"/>
          </a:p>
        </p:txBody>
      </p:sp>
      <p:sp>
        <p:nvSpPr>
          <p:cNvPr id="3" name="Marcador de contenido 2"/>
          <p:cNvSpPr>
            <a:spLocks noGrp="1"/>
          </p:cNvSpPr>
          <p:nvPr>
            <p:ph idx="1"/>
          </p:nvPr>
        </p:nvSpPr>
        <p:spPr/>
        <p:txBody>
          <a:bodyPr/>
          <a:lstStyle/>
          <a:p>
            <a:r>
              <a:rPr lang="es-MX" dirty="0" smtClean="0"/>
              <a:t>Título</a:t>
            </a:r>
          </a:p>
          <a:p>
            <a:r>
              <a:rPr lang="es-MX" dirty="0" smtClean="0"/>
              <a:t>Antecedentes</a:t>
            </a:r>
          </a:p>
          <a:p>
            <a:r>
              <a:rPr lang="es-MX" dirty="0" smtClean="0"/>
              <a:t>Justificación</a:t>
            </a:r>
          </a:p>
          <a:p>
            <a:r>
              <a:rPr lang="es-MX" dirty="0" smtClean="0"/>
              <a:t>Objetivos</a:t>
            </a:r>
          </a:p>
          <a:p>
            <a:pPr lvl="1"/>
            <a:r>
              <a:rPr lang="es-MX" dirty="0" smtClean="0"/>
              <a:t>General</a:t>
            </a:r>
          </a:p>
          <a:p>
            <a:pPr lvl="1"/>
            <a:r>
              <a:rPr lang="es-MX" dirty="0" smtClean="0"/>
              <a:t>Específicos</a:t>
            </a:r>
          </a:p>
          <a:p>
            <a:r>
              <a:rPr lang="es-MX" dirty="0" smtClean="0"/>
              <a:t>Metodología</a:t>
            </a:r>
          </a:p>
          <a:p>
            <a:r>
              <a:rPr lang="es-MX" dirty="0" smtClean="0"/>
              <a:t>Recursos</a:t>
            </a:r>
            <a:endParaRPr lang="es-CR" dirty="0"/>
          </a:p>
        </p:txBody>
      </p:sp>
    </p:spTree>
    <p:extLst>
      <p:ext uri="{BB962C8B-B14F-4D97-AF65-F5344CB8AC3E}">
        <p14:creationId xmlns:p14="http://schemas.microsoft.com/office/powerpoint/2010/main" val="134240040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Título</a:t>
            </a:r>
            <a:endParaRPr lang="en-US" dirty="0"/>
          </a:p>
        </p:txBody>
      </p:sp>
      <p:sp>
        <p:nvSpPr>
          <p:cNvPr id="3" name="Content Placeholder 2"/>
          <p:cNvSpPr>
            <a:spLocks noGrp="1"/>
          </p:cNvSpPr>
          <p:nvPr>
            <p:ph idx="1"/>
          </p:nvPr>
        </p:nvSpPr>
        <p:spPr>
          <a:xfrm>
            <a:off x="76200" y="1509713"/>
            <a:ext cx="8991600" cy="4586287"/>
          </a:xfrm>
        </p:spPr>
        <p:txBody>
          <a:bodyPr/>
          <a:lstStyle/>
          <a:p>
            <a:pPr marL="0" indent="0" algn="ctr">
              <a:buNone/>
            </a:pPr>
            <a:endParaRPr lang="es-ES_tradnl" dirty="0" smtClean="0"/>
          </a:p>
          <a:p>
            <a:pPr marL="0" indent="0" algn="ctr">
              <a:buNone/>
            </a:pPr>
            <a:endParaRPr lang="es-ES_tradnl" dirty="0"/>
          </a:p>
          <a:p>
            <a:pPr marL="0" indent="0" algn="ctr">
              <a:buNone/>
            </a:pPr>
            <a:r>
              <a:rPr lang="es-ES_tradnl" dirty="0" smtClean="0"/>
              <a:t>Creación </a:t>
            </a:r>
            <a:r>
              <a:rPr lang="es-ES_tradnl" dirty="0"/>
              <a:t>de un entorno de programación colaborativo orientado a niños entre 4 y 6 años que fomente el pensamiento lógico-matemático y la solución de problemas</a:t>
            </a:r>
            <a:endParaRPr lang="en-US" dirty="0" smtClean="0"/>
          </a:p>
        </p:txBody>
      </p:sp>
    </p:spTree>
    <p:extLst>
      <p:ext uri="{BB962C8B-B14F-4D97-AF65-F5344CB8AC3E}">
        <p14:creationId xmlns:p14="http://schemas.microsoft.com/office/powerpoint/2010/main" val="2875608492"/>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Antecedentes</a:t>
            </a:r>
            <a:endParaRPr lang="es-CR" dirty="0"/>
          </a:p>
        </p:txBody>
      </p:sp>
      <p:cxnSp>
        <p:nvCxnSpPr>
          <p:cNvPr id="70" name="Straight Connector 69"/>
          <p:cNvCxnSpPr/>
          <p:nvPr>
            <p:custDataLst>
              <p:tags r:id="rId1"/>
            </p:custDataLst>
          </p:nvPr>
        </p:nvCxnSpPr>
        <p:spPr>
          <a:xfrm>
            <a:off x="2223107" y="4659185"/>
            <a:ext cx="0" cy="1019448"/>
          </a:xfrm>
          <a:prstGeom prst="line">
            <a:avLst/>
          </a:prstGeom>
          <a:ln w="15875">
            <a:solidFill>
              <a:srgbClr val="A5A5A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2"/>
            </p:custDataLst>
          </p:nvPr>
        </p:nvCxnSpPr>
        <p:spPr>
          <a:xfrm>
            <a:off x="3797444" y="2869173"/>
            <a:ext cx="0" cy="2809460"/>
          </a:xfrm>
          <a:prstGeom prst="line">
            <a:avLst/>
          </a:prstGeom>
          <a:ln w="15875">
            <a:solidFill>
              <a:srgbClr val="A5A5A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custDataLst>
              <p:tags r:id="rId3"/>
            </p:custDataLst>
          </p:nvPr>
        </p:nvCxnSpPr>
        <p:spPr>
          <a:xfrm>
            <a:off x="4532134" y="3268320"/>
            <a:ext cx="0" cy="2410313"/>
          </a:xfrm>
          <a:prstGeom prst="line">
            <a:avLst/>
          </a:prstGeom>
          <a:ln w="15875">
            <a:solidFill>
              <a:srgbClr val="A5A5A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4"/>
            </p:custDataLst>
          </p:nvPr>
        </p:nvCxnSpPr>
        <p:spPr>
          <a:xfrm>
            <a:off x="4982826" y="3737438"/>
            <a:ext cx="0" cy="1941195"/>
          </a:xfrm>
          <a:prstGeom prst="line">
            <a:avLst/>
          </a:prstGeom>
          <a:ln w="15875">
            <a:solidFill>
              <a:srgbClr val="A5A5A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5"/>
            </p:custDataLst>
          </p:nvPr>
        </p:nvCxnSpPr>
        <p:spPr>
          <a:xfrm>
            <a:off x="5205086" y="4197158"/>
            <a:ext cx="0" cy="1481475"/>
          </a:xfrm>
          <a:prstGeom prst="line">
            <a:avLst/>
          </a:prstGeom>
          <a:ln w="15875">
            <a:solidFill>
              <a:srgbClr val="A5A5A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6"/>
            </p:custDataLst>
          </p:nvPr>
        </p:nvCxnSpPr>
        <p:spPr>
          <a:xfrm>
            <a:off x="5464388" y="4714083"/>
            <a:ext cx="0" cy="964550"/>
          </a:xfrm>
          <a:prstGeom prst="line">
            <a:avLst/>
          </a:prstGeom>
          <a:ln w="15875">
            <a:solidFill>
              <a:srgbClr val="A5A5A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custDataLst>
              <p:tags r:id="rId7"/>
            </p:custDataLst>
          </p:nvPr>
        </p:nvCxnSpPr>
        <p:spPr>
          <a:xfrm>
            <a:off x="5840994" y="5101068"/>
            <a:ext cx="0" cy="577565"/>
          </a:xfrm>
          <a:prstGeom prst="line">
            <a:avLst/>
          </a:prstGeom>
          <a:ln w="15875">
            <a:solidFill>
              <a:srgbClr val="A5A5A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custDataLst>
              <p:tags r:id="rId8"/>
            </p:custDataLst>
          </p:nvPr>
        </p:nvCxnSpPr>
        <p:spPr>
          <a:xfrm>
            <a:off x="6625075" y="5364904"/>
            <a:ext cx="0" cy="313729"/>
          </a:xfrm>
          <a:prstGeom prst="line">
            <a:avLst/>
          </a:prstGeom>
          <a:ln w="15875">
            <a:solidFill>
              <a:srgbClr val="A5A5A5"/>
            </a:solidFill>
            <a:headEnd type="none"/>
            <a:tailEnd type="none"/>
          </a:ln>
        </p:spPr>
        <p:style>
          <a:lnRef idx="1">
            <a:schemeClr val="accent1"/>
          </a:lnRef>
          <a:fillRef idx="0">
            <a:schemeClr val="accent1"/>
          </a:fillRef>
          <a:effectRef idx="0">
            <a:schemeClr val="accent1"/>
          </a:effectRef>
          <a:fontRef idx="minor">
            <a:schemeClr val="tx1"/>
          </a:fontRef>
        </p:style>
      </p:cxnSp>
      <p:pic>
        <p:nvPicPr>
          <p:cNvPr id="78" name="Picture 77"/>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2411760" y="3604990"/>
            <a:ext cx="1932803" cy="953931"/>
          </a:xfrm>
          <a:prstGeom prst="rect">
            <a:avLst/>
          </a:prstGeom>
        </p:spPr>
      </p:pic>
      <p:pic>
        <p:nvPicPr>
          <p:cNvPr id="79" name="Imagen 2"/>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3995936" y="1524000"/>
            <a:ext cx="1363028" cy="1211580"/>
          </a:xfrm>
          <a:prstGeom prst="rect">
            <a:avLst/>
          </a:prstGeom>
        </p:spPr>
      </p:pic>
      <p:pic>
        <p:nvPicPr>
          <p:cNvPr id="80" name="Picture 79"/>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4716016" y="1651861"/>
            <a:ext cx="2076204" cy="1502598"/>
          </a:xfrm>
          <a:prstGeom prst="rect">
            <a:avLst/>
          </a:prstGeom>
        </p:spPr>
      </p:pic>
      <p:pic>
        <p:nvPicPr>
          <p:cNvPr id="81" name="Picture 80"/>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5191052" y="1670660"/>
            <a:ext cx="2117252" cy="1945178"/>
          </a:xfrm>
          <a:prstGeom prst="rect">
            <a:avLst/>
          </a:prstGeom>
        </p:spPr>
      </p:pic>
      <p:pic>
        <p:nvPicPr>
          <p:cNvPr id="82" name="Picture 81"/>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5364088" y="2686707"/>
            <a:ext cx="1920240" cy="1390304"/>
          </a:xfrm>
          <a:prstGeom prst="rect">
            <a:avLst/>
          </a:prstGeom>
        </p:spPr>
      </p:pic>
      <p:pic>
        <p:nvPicPr>
          <p:cNvPr id="83" name="Picture 82"/>
          <p:cNvPicPr>
            <a:picLocks noChangeAspect="1"/>
          </p:cNvPicPr>
          <p:nvPr/>
        </p:nvPicPr>
        <p:blipFill>
          <a:blip r:embed="rId48" cstate="print">
            <a:extLst>
              <a:ext uri="{28A0092B-C50C-407E-A947-70E740481C1C}">
                <a14:useLocalDpi xmlns:a14="http://schemas.microsoft.com/office/drawing/2010/main" val="0"/>
              </a:ext>
            </a:extLst>
          </a:blip>
          <a:stretch>
            <a:fillRect/>
          </a:stretch>
        </p:blipFill>
        <p:spPr>
          <a:xfrm>
            <a:off x="5652120" y="3610308"/>
            <a:ext cx="2167283" cy="981941"/>
          </a:xfrm>
          <a:prstGeom prst="rect">
            <a:avLst/>
          </a:prstGeom>
        </p:spPr>
      </p:pic>
      <p:pic>
        <p:nvPicPr>
          <p:cNvPr id="84" name="Picture 83"/>
          <p:cNvPicPr>
            <a:picLocks noChangeAspect="1"/>
          </p:cNvPicPr>
          <p:nvPr/>
        </p:nvPicPr>
        <p:blipFill>
          <a:blip r:embed="rId49" cstate="print">
            <a:extLst>
              <a:ext uri="{28A0092B-C50C-407E-A947-70E740481C1C}">
                <a14:useLocalDpi xmlns:a14="http://schemas.microsoft.com/office/drawing/2010/main" val="0"/>
              </a:ext>
            </a:extLst>
          </a:blip>
          <a:stretch>
            <a:fillRect/>
          </a:stretch>
        </p:blipFill>
        <p:spPr>
          <a:xfrm>
            <a:off x="6010275" y="3437934"/>
            <a:ext cx="1009997" cy="1603838"/>
          </a:xfrm>
          <a:prstGeom prst="rect">
            <a:avLst/>
          </a:prstGeom>
        </p:spPr>
      </p:pic>
      <p:pic>
        <p:nvPicPr>
          <p:cNvPr id="85" name="Picture 84"/>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6778321" y="4348327"/>
            <a:ext cx="1610103" cy="905683"/>
          </a:xfrm>
          <a:prstGeom prst="rect">
            <a:avLst/>
          </a:prstGeom>
        </p:spPr>
      </p:pic>
      <p:sp>
        <p:nvSpPr>
          <p:cNvPr id="86" name="Rectangle 85"/>
          <p:cNvSpPr/>
          <p:nvPr>
            <p:custDataLst>
              <p:tags r:id="rId9"/>
            </p:custDataLst>
          </p:nvPr>
        </p:nvSpPr>
        <p:spPr>
          <a:xfrm>
            <a:off x="1188720" y="5678633"/>
            <a:ext cx="6766560" cy="381000"/>
          </a:xfrm>
          <a:prstGeom prst="rect">
            <a:avLst/>
          </a:prstGeom>
          <a:solidFill>
            <a:schemeClr val="accent6"/>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87" name="TextBox 86"/>
          <p:cNvSpPr txBox="1"/>
          <p:nvPr>
            <p:custDataLst>
              <p:tags r:id="rId10"/>
            </p:custDataLst>
          </p:nvPr>
        </p:nvSpPr>
        <p:spPr>
          <a:xfrm>
            <a:off x="592402" y="5678633"/>
            <a:ext cx="596318" cy="381000"/>
          </a:xfrm>
          <a:prstGeom prst="rect">
            <a:avLst/>
          </a:prstGeom>
          <a:noFill/>
        </p:spPr>
        <p:txBody>
          <a:bodyPr vert="horz" wrap="none" lIns="127000" tIns="0" rIns="127000" bIns="0" rtlCol="0" anchor="ctr">
            <a:spAutoFit/>
          </a:bodyPr>
          <a:lstStyle/>
          <a:p>
            <a:pPr algn="ctr"/>
            <a:r>
              <a:rPr lang="es-CR" sz="1300" b="1" dirty="0" smtClean="0">
                <a:solidFill>
                  <a:schemeClr val="accent2"/>
                </a:solidFill>
              </a:rPr>
              <a:t>2012</a:t>
            </a:r>
            <a:endParaRPr lang="es-CR" sz="1300" b="1" dirty="0">
              <a:solidFill>
                <a:schemeClr val="accent2"/>
              </a:solidFill>
            </a:endParaRPr>
          </a:p>
        </p:txBody>
      </p:sp>
      <p:sp>
        <p:nvSpPr>
          <p:cNvPr id="88" name="TextBox 87"/>
          <p:cNvSpPr txBox="1"/>
          <p:nvPr>
            <p:custDataLst>
              <p:tags r:id="rId11"/>
            </p:custDataLst>
          </p:nvPr>
        </p:nvSpPr>
        <p:spPr>
          <a:xfrm>
            <a:off x="1188720" y="5678633"/>
            <a:ext cx="2255520" cy="381000"/>
          </a:xfrm>
          <a:prstGeom prst="rect">
            <a:avLst/>
          </a:prstGeom>
          <a:noFill/>
        </p:spPr>
        <p:txBody>
          <a:bodyPr vert="horz" wrap="square" lIns="91440" tIns="45720" rIns="91440" bIns="45720" rtlCol="0" anchor="ctr" anchorCtr="1">
            <a:noAutofit/>
          </a:bodyPr>
          <a:lstStyle/>
          <a:p>
            <a:r>
              <a:rPr lang="es-CR" sz="1200" smtClean="0">
                <a:solidFill>
                  <a:schemeClr val="bg1"/>
                </a:solidFill>
                <a:latin typeface="Tahoma" panose="020B0604030504040204" pitchFamily="34" charset="0"/>
              </a:rPr>
              <a:t>2012</a:t>
            </a:r>
            <a:endParaRPr lang="es-CR" sz="1200">
              <a:solidFill>
                <a:schemeClr val="bg1"/>
              </a:solidFill>
              <a:latin typeface="Tahoma" panose="020B0604030504040204" pitchFamily="34" charset="0"/>
            </a:endParaRPr>
          </a:p>
        </p:txBody>
      </p:sp>
      <p:cxnSp>
        <p:nvCxnSpPr>
          <p:cNvPr id="89" name="Straight Connector 88"/>
          <p:cNvCxnSpPr/>
          <p:nvPr>
            <p:custDataLst>
              <p:tags r:id="rId12"/>
            </p:custDataLst>
          </p:nvPr>
        </p:nvCxnSpPr>
        <p:spPr>
          <a:xfrm>
            <a:off x="3444240" y="5742133"/>
            <a:ext cx="0" cy="254000"/>
          </a:xfrm>
          <a:prstGeom prst="line">
            <a:avLst/>
          </a:prstGeom>
          <a:ln w="9525" cap="flat" cmpd="sng" algn="ctr">
            <a:solidFill>
              <a:schemeClr val="lt1">
                <a:alpha val="7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0" name="TextBox 89"/>
          <p:cNvSpPr txBox="1"/>
          <p:nvPr>
            <p:custDataLst>
              <p:tags r:id="rId13"/>
            </p:custDataLst>
          </p:nvPr>
        </p:nvSpPr>
        <p:spPr>
          <a:xfrm>
            <a:off x="3444240" y="5678633"/>
            <a:ext cx="2255520" cy="381000"/>
          </a:xfrm>
          <a:prstGeom prst="rect">
            <a:avLst/>
          </a:prstGeom>
          <a:noFill/>
        </p:spPr>
        <p:txBody>
          <a:bodyPr vert="horz" wrap="square" lIns="91440" tIns="45720" rIns="91440" bIns="45720" rtlCol="0" anchor="ctr" anchorCtr="1">
            <a:noAutofit/>
          </a:bodyPr>
          <a:lstStyle/>
          <a:p>
            <a:r>
              <a:rPr lang="es-CR" sz="1200" smtClean="0">
                <a:solidFill>
                  <a:schemeClr val="bg1"/>
                </a:solidFill>
                <a:latin typeface="Tahoma" panose="020B0604030504040204" pitchFamily="34" charset="0"/>
              </a:rPr>
              <a:t>2013</a:t>
            </a:r>
            <a:endParaRPr lang="es-CR" sz="1200">
              <a:solidFill>
                <a:schemeClr val="bg1"/>
              </a:solidFill>
              <a:latin typeface="Tahoma" panose="020B0604030504040204" pitchFamily="34" charset="0"/>
            </a:endParaRPr>
          </a:p>
        </p:txBody>
      </p:sp>
      <p:cxnSp>
        <p:nvCxnSpPr>
          <p:cNvPr id="91" name="Straight Connector 90"/>
          <p:cNvCxnSpPr/>
          <p:nvPr>
            <p:custDataLst>
              <p:tags r:id="rId14"/>
            </p:custDataLst>
          </p:nvPr>
        </p:nvCxnSpPr>
        <p:spPr>
          <a:xfrm>
            <a:off x="5699760" y="5742133"/>
            <a:ext cx="0" cy="254000"/>
          </a:xfrm>
          <a:prstGeom prst="line">
            <a:avLst/>
          </a:prstGeom>
          <a:ln w="9525" cap="flat" cmpd="sng" algn="ctr">
            <a:solidFill>
              <a:schemeClr val="lt1">
                <a:alpha val="70000"/>
              </a:schemeClr>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2" name="TextBox 91"/>
          <p:cNvSpPr txBox="1"/>
          <p:nvPr>
            <p:custDataLst>
              <p:tags r:id="rId15"/>
            </p:custDataLst>
          </p:nvPr>
        </p:nvSpPr>
        <p:spPr>
          <a:xfrm>
            <a:off x="5699760" y="5678633"/>
            <a:ext cx="2255520" cy="381000"/>
          </a:xfrm>
          <a:prstGeom prst="rect">
            <a:avLst/>
          </a:prstGeom>
          <a:noFill/>
        </p:spPr>
        <p:txBody>
          <a:bodyPr vert="horz" wrap="square" lIns="91440" tIns="45720" rIns="91440" bIns="45720" rtlCol="0" anchor="ctr" anchorCtr="1">
            <a:noAutofit/>
          </a:bodyPr>
          <a:lstStyle/>
          <a:p>
            <a:r>
              <a:rPr lang="es-CR" sz="1200" smtClean="0">
                <a:solidFill>
                  <a:schemeClr val="bg1"/>
                </a:solidFill>
                <a:latin typeface="Tahoma" panose="020B0604030504040204" pitchFamily="34" charset="0"/>
              </a:rPr>
              <a:t>2014</a:t>
            </a:r>
            <a:endParaRPr lang="es-CR" sz="1200">
              <a:solidFill>
                <a:schemeClr val="bg1"/>
              </a:solidFill>
              <a:latin typeface="Tahoma" panose="020B0604030504040204" pitchFamily="34" charset="0"/>
            </a:endParaRPr>
          </a:p>
        </p:txBody>
      </p:sp>
      <p:sp>
        <p:nvSpPr>
          <p:cNvPr id="93" name="TextBox 92"/>
          <p:cNvSpPr txBox="1"/>
          <p:nvPr>
            <p:custDataLst>
              <p:tags r:id="rId16"/>
            </p:custDataLst>
          </p:nvPr>
        </p:nvSpPr>
        <p:spPr>
          <a:xfrm>
            <a:off x="7939251" y="5769105"/>
            <a:ext cx="628377" cy="200055"/>
          </a:xfrm>
          <a:prstGeom prst="rect">
            <a:avLst/>
          </a:prstGeom>
          <a:noFill/>
        </p:spPr>
        <p:txBody>
          <a:bodyPr vert="horz" wrap="none" lIns="127000" tIns="0" rIns="127000" bIns="0" rtlCol="0" anchor="ctr">
            <a:spAutoFit/>
          </a:bodyPr>
          <a:lstStyle/>
          <a:p>
            <a:pPr algn="ctr"/>
            <a:r>
              <a:rPr lang="es-CR" sz="1300" b="1" dirty="0" smtClean="0">
                <a:solidFill>
                  <a:srgbClr val="0070C0"/>
                </a:solidFill>
              </a:rPr>
              <a:t>2014</a:t>
            </a:r>
            <a:endParaRPr lang="es-CR" sz="1300" b="1" dirty="0">
              <a:solidFill>
                <a:srgbClr val="0070C0"/>
              </a:solidFill>
            </a:endParaRPr>
          </a:p>
        </p:txBody>
      </p:sp>
      <p:sp>
        <p:nvSpPr>
          <p:cNvPr id="94" name="Flowchart: Merge 93"/>
          <p:cNvSpPr/>
          <p:nvPr>
            <p:custDataLst>
              <p:tags r:id="rId17"/>
            </p:custDataLst>
          </p:nvPr>
        </p:nvSpPr>
        <p:spPr>
          <a:xfrm rot="16200000">
            <a:off x="6650475" y="5364904"/>
            <a:ext cx="101600" cy="101600"/>
          </a:xfrm>
          <a:prstGeom prst="flowChartMerge">
            <a:avLst/>
          </a:prstGeom>
          <a:solidFill>
            <a:srgbClr val="283CC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5" name="TextBox 94"/>
          <p:cNvSpPr txBox="1"/>
          <p:nvPr>
            <p:custDataLst>
              <p:tags r:id="rId18"/>
            </p:custDataLst>
          </p:nvPr>
        </p:nvSpPr>
        <p:spPr>
          <a:xfrm>
            <a:off x="6815575" y="5299899"/>
            <a:ext cx="298450" cy="98489"/>
          </a:xfrm>
          <a:prstGeom prst="rect">
            <a:avLst/>
          </a:prstGeom>
          <a:noFill/>
        </p:spPr>
        <p:txBody>
          <a:bodyPr vert="horz" wrap="square" lIns="0" tIns="0" rIns="0" bIns="0" rtlCol="0" anchorCtr="0">
            <a:spAutoFit/>
          </a:bodyPr>
          <a:lstStyle/>
          <a:p>
            <a:pPr>
              <a:lnSpc>
                <a:spcPct val="80000"/>
              </a:lnSpc>
            </a:pPr>
            <a:r>
              <a:rPr lang="es-CR" sz="800" b="1" dirty="0" smtClean="0">
                <a:solidFill>
                  <a:schemeClr val="tx1"/>
                </a:solidFill>
                <a:latin typeface="Tahoma" panose="020B0604030504040204" pitchFamily="34" charset="0"/>
              </a:rPr>
              <a:t>KIBO</a:t>
            </a:r>
            <a:endParaRPr lang="es-CR" sz="800" b="1" dirty="0">
              <a:solidFill>
                <a:schemeClr val="tx1"/>
              </a:solidFill>
              <a:latin typeface="Tahoma" panose="020B0604030504040204" pitchFamily="34" charset="0"/>
            </a:endParaRPr>
          </a:p>
        </p:txBody>
      </p:sp>
      <p:sp>
        <p:nvSpPr>
          <p:cNvPr id="96" name="TextBox 95"/>
          <p:cNvSpPr txBox="1"/>
          <p:nvPr>
            <p:custDataLst>
              <p:tags r:id="rId19"/>
            </p:custDataLst>
          </p:nvPr>
        </p:nvSpPr>
        <p:spPr>
          <a:xfrm>
            <a:off x="6815575" y="5423788"/>
            <a:ext cx="198772" cy="107722"/>
          </a:xfrm>
          <a:prstGeom prst="rect">
            <a:avLst/>
          </a:prstGeom>
          <a:noFill/>
        </p:spPr>
        <p:txBody>
          <a:bodyPr vert="horz" wrap="none" lIns="0" tIns="0" rIns="0" bIns="0" rtlCol="0" anchorCtr="0">
            <a:spAutoFit/>
          </a:bodyPr>
          <a:lstStyle/>
          <a:p>
            <a:r>
              <a:rPr lang="es-CR" sz="700" smtClean="0">
                <a:solidFill>
                  <a:srgbClr val="FD8201"/>
                </a:solidFill>
                <a:latin typeface="Tahoma" panose="020B0604030504040204" pitchFamily="34" charset="0"/>
              </a:rPr>
              <a:t>2014</a:t>
            </a:r>
            <a:endParaRPr lang="es-CR" sz="700">
              <a:solidFill>
                <a:srgbClr val="FD8201"/>
              </a:solidFill>
              <a:latin typeface="Tahoma" panose="020B0604030504040204" pitchFamily="34" charset="0"/>
            </a:endParaRPr>
          </a:p>
        </p:txBody>
      </p:sp>
      <p:sp>
        <p:nvSpPr>
          <p:cNvPr id="97" name="Flowchart: Merge 96"/>
          <p:cNvSpPr/>
          <p:nvPr>
            <p:custDataLst>
              <p:tags r:id="rId20"/>
            </p:custDataLst>
          </p:nvPr>
        </p:nvSpPr>
        <p:spPr>
          <a:xfrm rot="16200000">
            <a:off x="5866394" y="5101068"/>
            <a:ext cx="101600" cy="101600"/>
          </a:xfrm>
          <a:prstGeom prst="flowChartMerge">
            <a:avLst/>
          </a:prstGeom>
          <a:solidFill>
            <a:srgbClr val="283CC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98" name="TextBox 97"/>
          <p:cNvSpPr txBox="1"/>
          <p:nvPr>
            <p:custDataLst>
              <p:tags r:id="rId21"/>
            </p:custDataLst>
          </p:nvPr>
        </p:nvSpPr>
        <p:spPr>
          <a:xfrm>
            <a:off x="6031494" y="5036063"/>
            <a:ext cx="582613" cy="98489"/>
          </a:xfrm>
          <a:prstGeom prst="rect">
            <a:avLst/>
          </a:prstGeom>
          <a:noFill/>
        </p:spPr>
        <p:txBody>
          <a:bodyPr vert="horz" wrap="square" lIns="0" tIns="0" rIns="0" bIns="0" rtlCol="0" anchorCtr="0">
            <a:spAutoFit/>
          </a:bodyPr>
          <a:lstStyle/>
          <a:p>
            <a:pPr>
              <a:lnSpc>
                <a:spcPct val="80000"/>
              </a:lnSpc>
            </a:pPr>
            <a:r>
              <a:rPr lang="es-CR" sz="800" b="1" dirty="0" err="1" smtClean="0">
                <a:solidFill>
                  <a:schemeClr val="tx1"/>
                </a:solidFill>
                <a:latin typeface="Tahoma" panose="020B0604030504040204" pitchFamily="34" charset="0"/>
              </a:rPr>
              <a:t>Hello</a:t>
            </a:r>
            <a:r>
              <a:rPr lang="es-CR" sz="800" b="1" dirty="0" smtClean="0">
                <a:latin typeface="Tahoma" panose="020B0604030504040204" pitchFamily="34" charset="0"/>
              </a:rPr>
              <a:t> Ruby</a:t>
            </a:r>
            <a:endParaRPr lang="es-CR" sz="800" b="1" dirty="0">
              <a:latin typeface="Tahoma" panose="020B0604030504040204" pitchFamily="34" charset="0"/>
            </a:endParaRPr>
          </a:p>
        </p:txBody>
      </p:sp>
      <p:sp>
        <p:nvSpPr>
          <p:cNvPr id="99" name="TextBox 98"/>
          <p:cNvSpPr txBox="1"/>
          <p:nvPr>
            <p:custDataLst>
              <p:tags r:id="rId22"/>
            </p:custDataLst>
          </p:nvPr>
        </p:nvSpPr>
        <p:spPr>
          <a:xfrm>
            <a:off x="6031494" y="5159952"/>
            <a:ext cx="198772" cy="107722"/>
          </a:xfrm>
          <a:prstGeom prst="rect">
            <a:avLst/>
          </a:prstGeom>
          <a:noFill/>
        </p:spPr>
        <p:txBody>
          <a:bodyPr vert="horz" wrap="none" lIns="0" tIns="0" rIns="0" bIns="0" rtlCol="0" anchorCtr="0">
            <a:spAutoFit/>
          </a:bodyPr>
          <a:lstStyle/>
          <a:p>
            <a:r>
              <a:rPr lang="es-CR" sz="700" smtClean="0">
                <a:solidFill>
                  <a:srgbClr val="FD8201"/>
                </a:solidFill>
                <a:latin typeface="Tahoma" panose="020B0604030504040204" pitchFamily="34" charset="0"/>
              </a:rPr>
              <a:t>2014</a:t>
            </a:r>
            <a:endParaRPr lang="es-CR" sz="700">
              <a:solidFill>
                <a:srgbClr val="FD8201"/>
              </a:solidFill>
              <a:latin typeface="Tahoma" panose="020B0604030504040204" pitchFamily="34" charset="0"/>
            </a:endParaRPr>
          </a:p>
        </p:txBody>
      </p:sp>
      <p:sp>
        <p:nvSpPr>
          <p:cNvPr id="100" name="Flowchart: Merge 99"/>
          <p:cNvSpPr/>
          <p:nvPr>
            <p:custDataLst>
              <p:tags r:id="rId23"/>
            </p:custDataLst>
          </p:nvPr>
        </p:nvSpPr>
        <p:spPr>
          <a:xfrm rot="16200000">
            <a:off x="5489788" y="4714083"/>
            <a:ext cx="101600" cy="101600"/>
          </a:xfrm>
          <a:prstGeom prst="flowChartMerge">
            <a:avLst/>
          </a:prstGeom>
          <a:solidFill>
            <a:srgbClr val="283CC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1" name="TextBox 100"/>
          <p:cNvSpPr txBox="1"/>
          <p:nvPr>
            <p:custDataLst>
              <p:tags r:id="rId24"/>
            </p:custDataLst>
          </p:nvPr>
        </p:nvSpPr>
        <p:spPr>
          <a:xfrm>
            <a:off x="5654888" y="4649078"/>
            <a:ext cx="387350" cy="98489"/>
          </a:xfrm>
          <a:prstGeom prst="rect">
            <a:avLst/>
          </a:prstGeom>
          <a:noFill/>
        </p:spPr>
        <p:txBody>
          <a:bodyPr vert="horz" wrap="square" lIns="0" tIns="0" rIns="0" bIns="0" rtlCol="0" anchorCtr="0">
            <a:spAutoFit/>
          </a:bodyPr>
          <a:lstStyle/>
          <a:p>
            <a:pPr>
              <a:lnSpc>
                <a:spcPct val="80000"/>
              </a:lnSpc>
            </a:pPr>
            <a:r>
              <a:rPr lang="es-CR" sz="800" b="1" dirty="0" smtClean="0">
                <a:solidFill>
                  <a:schemeClr val="tx1"/>
                </a:solidFill>
                <a:latin typeface="Tahoma" panose="020B0604030504040204" pitchFamily="34" charset="0"/>
              </a:rPr>
              <a:t>PRIMO</a:t>
            </a:r>
            <a:endParaRPr lang="es-CR" sz="800" b="1" dirty="0">
              <a:solidFill>
                <a:schemeClr val="tx1"/>
              </a:solidFill>
              <a:latin typeface="Tahoma" panose="020B0604030504040204" pitchFamily="34" charset="0"/>
            </a:endParaRPr>
          </a:p>
        </p:txBody>
      </p:sp>
      <p:sp>
        <p:nvSpPr>
          <p:cNvPr id="102" name="TextBox 101"/>
          <p:cNvSpPr txBox="1"/>
          <p:nvPr>
            <p:custDataLst>
              <p:tags r:id="rId25"/>
            </p:custDataLst>
          </p:nvPr>
        </p:nvSpPr>
        <p:spPr>
          <a:xfrm>
            <a:off x="5654888" y="4772967"/>
            <a:ext cx="198772" cy="107722"/>
          </a:xfrm>
          <a:prstGeom prst="rect">
            <a:avLst/>
          </a:prstGeom>
          <a:noFill/>
        </p:spPr>
        <p:txBody>
          <a:bodyPr vert="horz" wrap="none" lIns="0" tIns="0" rIns="0" bIns="0" rtlCol="0" anchorCtr="0">
            <a:spAutoFit/>
          </a:bodyPr>
          <a:lstStyle/>
          <a:p>
            <a:r>
              <a:rPr lang="es-CR" sz="700" smtClean="0">
                <a:solidFill>
                  <a:srgbClr val="FD8201"/>
                </a:solidFill>
                <a:latin typeface="Tahoma" panose="020B0604030504040204" pitchFamily="34" charset="0"/>
              </a:rPr>
              <a:t>2013</a:t>
            </a:r>
            <a:endParaRPr lang="es-CR" sz="700">
              <a:solidFill>
                <a:srgbClr val="FD8201"/>
              </a:solidFill>
              <a:latin typeface="Tahoma" panose="020B0604030504040204" pitchFamily="34" charset="0"/>
            </a:endParaRPr>
          </a:p>
        </p:txBody>
      </p:sp>
      <p:sp>
        <p:nvSpPr>
          <p:cNvPr id="103" name="Flowchart: Merge 102"/>
          <p:cNvSpPr/>
          <p:nvPr>
            <p:custDataLst>
              <p:tags r:id="rId26"/>
            </p:custDataLst>
          </p:nvPr>
        </p:nvSpPr>
        <p:spPr>
          <a:xfrm rot="16200000">
            <a:off x="5230486" y="4197158"/>
            <a:ext cx="101600" cy="101600"/>
          </a:xfrm>
          <a:prstGeom prst="flowChartMerge">
            <a:avLst/>
          </a:prstGeom>
          <a:solidFill>
            <a:srgbClr val="283CC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4" name="TextBox 103"/>
          <p:cNvSpPr txBox="1"/>
          <p:nvPr>
            <p:custDataLst>
              <p:tags r:id="rId27"/>
            </p:custDataLst>
          </p:nvPr>
        </p:nvSpPr>
        <p:spPr>
          <a:xfrm>
            <a:off x="5395586" y="4132153"/>
            <a:ext cx="320675" cy="98489"/>
          </a:xfrm>
          <a:prstGeom prst="rect">
            <a:avLst/>
          </a:prstGeom>
          <a:noFill/>
        </p:spPr>
        <p:txBody>
          <a:bodyPr vert="horz" wrap="square" lIns="0" tIns="0" rIns="0" bIns="0" rtlCol="0" anchorCtr="0">
            <a:spAutoFit/>
          </a:bodyPr>
          <a:lstStyle/>
          <a:p>
            <a:pPr>
              <a:lnSpc>
                <a:spcPct val="80000"/>
              </a:lnSpc>
            </a:pPr>
            <a:r>
              <a:rPr lang="es-CR" sz="800" b="1" dirty="0" smtClean="0">
                <a:solidFill>
                  <a:schemeClr val="tx1"/>
                </a:solidFill>
                <a:latin typeface="Tahoma" panose="020B0604030504040204" pitchFamily="34" charset="0"/>
              </a:rPr>
              <a:t>Play-i</a:t>
            </a:r>
            <a:endParaRPr lang="es-CR" sz="800" b="1" dirty="0">
              <a:solidFill>
                <a:schemeClr val="tx1"/>
              </a:solidFill>
              <a:latin typeface="Tahoma" panose="020B0604030504040204" pitchFamily="34" charset="0"/>
            </a:endParaRPr>
          </a:p>
        </p:txBody>
      </p:sp>
      <p:sp>
        <p:nvSpPr>
          <p:cNvPr id="105" name="TextBox 104"/>
          <p:cNvSpPr txBox="1"/>
          <p:nvPr>
            <p:custDataLst>
              <p:tags r:id="rId28"/>
            </p:custDataLst>
          </p:nvPr>
        </p:nvSpPr>
        <p:spPr>
          <a:xfrm>
            <a:off x="5395586" y="4256042"/>
            <a:ext cx="198772" cy="107722"/>
          </a:xfrm>
          <a:prstGeom prst="rect">
            <a:avLst/>
          </a:prstGeom>
          <a:noFill/>
        </p:spPr>
        <p:txBody>
          <a:bodyPr vert="horz" wrap="none" lIns="0" tIns="0" rIns="0" bIns="0" rtlCol="0" anchorCtr="0">
            <a:spAutoFit/>
          </a:bodyPr>
          <a:lstStyle/>
          <a:p>
            <a:r>
              <a:rPr lang="es-CR" sz="700" smtClean="0">
                <a:solidFill>
                  <a:srgbClr val="FD8201"/>
                </a:solidFill>
                <a:latin typeface="Tahoma" panose="020B0604030504040204" pitchFamily="34" charset="0"/>
              </a:rPr>
              <a:t>2013</a:t>
            </a:r>
            <a:endParaRPr lang="es-CR" sz="700">
              <a:solidFill>
                <a:srgbClr val="FD8201"/>
              </a:solidFill>
              <a:latin typeface="Tahoma" panose="020B0604030504040204" pitchFamily="34" charset="0"/>
            </a:endParaRPr>
          </a:p>
        </p:txBody>
      </p:sp>
      <p:sp>
        <p:nvSpPr>
          <p:cNvPr id="106" name="Flowchart: Merge 105"/>
          <p:cNvSpPr/>
          <p:nvPr>
            <p:custDataLst>
              <p:tags r:id="rId29"/>
            </p:custDataLst>
          </p:nvPr>
        </p:nvSpPr>
        <p:spPr>
          <a:xfrm rot="16200000">
            <a:off x="5008226" y="3737438"/>
            <a:ext cx="101600" cy="101600"/>
          </a:xfrm>
          <a:prstGeom prst="flowChartMerge">
            <a:avLst/>
          </a:prstGeom>
          <a:solidFill>
            <a:srgbClr val="283CC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07" name="TextBox 106"/>
          <p:cNvSpPr txBox="1"/>
          <p:nvPr>
            <p:custDataLst>
              <p:tags r:id="rId30"/>
            </p:custDataLst>
          </p:nvPr>
        </p:nvSpPr>
        <p:spPr>
          <a:xfrm>
            <a:off x="5173326" y="3672433"/>
            <a:ext cx="723900" cy="98489"/>
          </a:xfrm>
          <a:prstGeom prst="rect">
            <a:avLst/>
          </a:prstGeom>
          <a:noFill/>
        </p:spPr>
        <p:txBody>
          <a:bodyPr vert="horz" wrap="square" lIns="0" tIns="0" rIns="0" bIns="0" rtlCol="0" anchorCtr="0">
            <a:spAutoFit/>
          </a:bodyPr>
          <a:lstStyle/>
          <a:p>
            <a:pPr>
              <a:lnSpc>
                <a:spcPct val="80000"/>
              </a:lnSpc>
            </a:pPr>
            <a:r>
              <a:rPr lang="es-CR" sz="800" b="1" dirty="0" smtClean="0">
                <a:solidFill>
                  <a:schemeClr val="tx1"/>
                </a:solidFill>
                <a:latin typeface="Tahoma" panose="020B0604030504040204" pitchFamily="34" charset="0"/>
              </a:rPr>
              <a:t>Robot</a:t>
            </a:r>
            <a:r>
              <a:rPr lang="es-CR" sz="800" b="1" dirty="0" smtClean="0">
                <a:latin typeface="Tahoma" panose="020B0604030504040204" pitchFamily="34" charset="0"/>
              </a:rPr>
              <a:t> </a:t>
            </a:r>
            <a:r>
              <a:rPr lang="es-CR" sz="800" b="1" dirty="0" err="1" smtClean="0">
                <a:latin typeface="Tahoma" panose="020B0604030504040204" pitchFamily="34" charset="0"/>
              </a:rPr>
              <a:t>Turtles</a:t>
            </a:r>
            <a:endParaRPr lang="es-CR" sz="800" b="1" dirty="0">
              <a:latin typeface="Tahoma" panose="020B0604030504040204" pitchFamily="34" charset="0"/>
            </a:endParaRPr>
          </a:p>
        </p:txBody>
      </p:sp>
      <p:sp>
        <p:nvSpPr>
          <p:cNvPr id="108" name="TextBox 107"/>
          <p:cNvSpPr txBox="1"/>
          <p:nvPr>
            <p:custDataLst>
              <p:tags r:id="rId31"/>
            </p:custDataLst>
          </p:nvPr>
        </p:nvSpPr>
        <p:spPr>
          <a:xfrm>
            <a:off x="5173326" y="3796322"/>
            <a:ext cx="198772" cy="107722"/>
          </a:xfrm>
          <a:prstGeom prst="rect">
            <a:avLst/>
          </a:prstGeom>
          <a:noFill/>
        </p:spPr>
        <p:txBody>
          <a:bodyPr vert="horz" wrap="none" lIns="0" tIns="0" rIns="0" bIns="0" rtlCol="0" anchorCtr="0">
            <a:spAutoFit/>
          </a:bodyPr>
          <a:lstStyle/>
          <a:p>
            <a:r>
              <a:rPr lang="es-CR" sz="700" smtClean="0">
                <a:solidFill>
                  <a:srgbClr val="FD8201"/>
                </a:solidFill>
                <a:latin typeface="Tahoma" panose="020B0604030504040204" pitchFamily="34" charset="0"/>
              </a:rPr>
              <a:t>2013</a:t>
            </a:r>
            <a:endParaRPr lang="es-CR" sz="700">
              <a:solidFill>
                <a:srgbClr val="FD8201"/>
              </a:solidFill>
              <a:latin typeface="Tahoma" panose="020B0604030504040204" pitchFamily="34" charset="0"/>
            </a:endParaRPr>
          </a:p>
        </p:txBody>
      </p:sp>
      <p:sp>
        <p:nvSpPr>
          <p:cNvPr id="109" name="Flowchart: Merge 108"/>
          <p:cNvSpPr/>
          <p:nvPr>
            <p:custDataLst>
              <p:tags r:id="rId32"/>
            </p:custDataLst>
          </p:nvPr>
        </p:nvSpPr>
        <p:spPr>
          <a:xfrm rot="16200000">
            <a:off x="4557534" y="3268320"/>
            <a:ext cx="101600" cy="101600"/>
          </a:xfrm>
          <a:prstGeom prst="flowChartMerge">
            <a:avLst/>
          </a:prstGeom>
          <a:solidFill>
            <a:srgbClr val="283CC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0" name="TextBox 109"/>
          <p:cNvSpPr txBox="1"/>
          <p:nvPr>
            <p:custDataLst>
              <p:tags r:id="rId33"/>
            </p:custDataLst>
          </p:nvPr>
        </p:nvSpPr>
        <p:spPr>
          <a:xfrm>
            <a:off x="4722634" y="3203315"/>
            <a:ext cx="511175" cy="98489"/>
          </a:xfrm>
          <a:prstGeom prst="rect">
            <a:avLst/>
          </a:prstGeom>
          <a:noFill/>
        </p:spPr>
        <p:txBody>
          <a:bodyPr vert="horz" wrap="square" lIns="0" tIns="0" rIns="0" bIns="0" rtlCol="0" anchorCtr="0">
            <a:spAutoFit/>
          </a:bodyPr>
          <a:lstStyle/>
          <a:p>
            <a:pPr>
              <a:lnSpc>
                <a:spcPct val="80000"/>
              </a:lnSpc>
            </a:pPr>
            <a:r>
              <a:rPr lang="es-CR" sz="800" b="1" dirty="0" smtClean="0">
                <a:solidFill>
                  <a:schemeClr val="tx1"/>
                </a:solidFill>
                <a:latin typeface="Tahoma" panose="020B0604030504040204" pitchFamily="34" charset="0"/>
              </a:rPr>
              <a:t>ScratchJr</a:t>
            </a:r>
            <a:endParaRPr lang="es-CR" sz="800" b="1" dirty="0">
              <a:solidFill>
                <a:schemeClr val="tx1"/>
              </a:solidFill>
              <a:latin typeface="Tahoma" panose="020B0604030504040204" pitchFamily="34" charset="0"/>
            </a:endParaRPr>
          </a:p>
        </p:txBody>
      </p:sp>
      <p:sp>
        <p:nvSpPr>
          <p:cNvPr id="111" name="TextBox 110"/>
          <p:cNvSpPr txBox="1"/>
          <p:nvPr>
            <p:custDataLst>
              <p:tags r:id="rId34"/>
            </p:custDataLst>
          </p:nvPr>
        </p:nvSpPr>
        <p:spPr>
          <a:xfrm>
            <a:off x="4722634" y="3327204"/>
            <a:ext cx="198772" cy="107722"/>
          </a:xfrm>
          <a:prstGeom prst="rect">
            <a:avLst/>
          </a:prstGeom>
          <a:noFill/>
        </p:spPr>
        <p:txBody>
          <a:bodyPr vert="horz" wrap="none" lIns="0" tIns="0" rIns="0" bIns="0" rtlCol="0" anchorCtr="0">
            <a:spAutoFit/>
          </a:bodyPr>
          <a:lstStyle/>
          <a:p>
            <a:r>
              <a:rPr lang="es-CR" sz="700" smtClean="0">
                <a:solidFill>
                  <a:srgbClr val="FD8201"/>
                </a:solidFill>
                <a:latin typeface="Tahoma" panose="020B0604030504040204" pitchFamily="34" charset="0"/>
              </a:rPr>
              <a:t>2013</a:t>
            </a:r>
            <a:endParaRPr lang="es-CR" sz="700">
              <a:solidFill>
                <a:srgbClr val="FD8201"/>
              </a:solidFill>
              <a:latin typeface="Tahoma" panose="020B0604030504040204" pitchFamily="34" charset="0"/>
            </a:endParaRPr>
          </a:p>
        </p:txBody>
      </p:sp>
      <p:sp>
        <p:nvSpPr>
          <p:cNvPr id="112" name="Flowchart: Merge 111"/>
          <p:cNvSpPr/>
          <p:nvPr>
            <p:custDataLst>
              <p:tags r:id="rId35"/>
            </p:custDataLst>
          </p:nvPr>
        </p:nvSpPr>
        <p:spPr>
          <a:xfrm rot="16200000">
            <a:off x="3822844" y="2869173"/>
            <a:ext cx="101600" cy="101600"/>
          </a:xfrm>
          <a:prstGeom prst="flowChartMerge">
            <a:avLst/>
          </a:prstGeom>
          <a:solidFill>
            <a:srgbClr val="283CC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3" name="TextBox 112"/>
          <p:cNvSpPr txBox="1"/>
          <p:nvPr>
            <p:custDataLst>
              <p:tags r:id="rId36"/>
            </p:custDataLst>
          </p:nvPr>
        </p:nvSpPr>
        <p:spPr>
          <a:xfrm>
            <a:off x="3987944" y="2784162"/>
            <a:ext cx="660400" cy="123111"/>
          </a:xfrm>
          <a:prstGeom prst="rect">
            <a:avLst/>
          </a:prstGeom>
          <a:noFill/>
        </p:spPr>
        <p:txBody>
          <a:bodyPr vert="horz" wrap="square" lIns="0" tIns="0" rIns="0" bIns="0" rtlCol="0" anchorCtr="0">
            <a:spAutoFit/>
          </a:bodyPr>
          <a:lstStyle/>
          <a:p>
            <a:pPr>
              <a:lnSpc>
                <a:spcPct val="80000"/>
              </a:lnSpc>
            </a:pPr>
            <a:r>
              <a:rPr lang="es-CR" sz="1000" b="1" dirty="0" smtClean="0">
                <a:solidFill>
                  <a:schemeClr val="tx1"/>
                </a:solidFill>
                <a:latin typeface="Tahoma" panose="020B0604030504040204" pitchFamily="34" charset="0"/>
              </a:rPr>
              <a:t>TITIBOTS</a:t>
            </a:r>
            <a:endParaRPr lang="es-CR" sz="1000" b="1" dirty="0">
              <a:solidFill>
                <a:schemeClr val="tx1"/>
              </a:solidFill>
              <a:latin typeface="Tahoma" panose="020B0604030504040204" pitchFamily="34" charset="0"/>
            </a:endParaRPr>
          </a:p>
        </p:txBody>
      </p:sp>
      <p:sp>
        <p:nvSpPr>
          <p:cNvPr id="114" name="TextBox 113"/>
          <p:cNvSpPr txBox="1"/>
          <p:nvPr>
            <p:custDataLst>
              <p:tags r:id="rId37"/>
            </p:custDataLst>
          </p:nvPr>
        </p:nvSpPr>
        <p:spPr>
          <a:xfrm>
            <a:off x="3987944" y="2932673"/>
            <a:ext cx="224420" cy="123111"/>
          </a:xfrm>
          <a:prstGeom prst="rect">
            <a:avLst/>
          </a:prstGeom>
          <a:noFill/>
        </p:spPr>
        <p:txBody>
          <a:bodyPr vert="horz" wrap="none" lIns="0" tIns="0" rIns="0" bIns="0" rtlCol="0" anchorCtr="0">
            <a:spAutoFit/>
          </a:bodyPr>
          <a:lstStyle/>
          <a:p>
            <a:r>
              <a:rPr lang="es-CR" sz="800" smtClean="0">
                <a:solidFill>
                  <a:srgbClr val="FD8201"/>
                </a:solidFill>
                <a:latin typeface="Tahoma" panose="020B0604030504040204" pitchFamily="34" charset="0"/>
              </a:rPr>
              <a:t>2013</a:t>
            </a:r>
            <a:endParaRPr lang="es-CR" sz="800">
              <a:solidFill>
                <a:srgbClr val="FD8201"/>
              </a:solidFill>
              <a:latin typeface="Tahoma" panose="020B0604030504040204" pitchFamily="34" charset="0"/>
            </a:endParaRPr>
          </a:p>
        </p:txBody>
      </p:sp>
      <p:sp>
        <p:nvSpPr>
          <p:cNvPr id="115" name="Flowchart: Merge 114"/>
          <p:cNvSpPr/>
          <p:nvPr>
            <p:custDataLst>
              <p:tags r:id="rId38"/>
            </p:custDataLst>
          </p:nvPr>
        </p:nvSpPr>
        <p:spPr>
          <a:xfrm rot="16200000">
            <a:off x="2248507" y="4659185"/>
            <a:ext cx="101600" cy="101600"/>
          </a:xfrm>
          <a:prstGeom prst="flowChartMerge">
            <a:avLst/>
          </a:prstGeom>
          <a:solidFill>
            <a:srgbClr val="283CC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R"/>
          </a:p>
        </p:txBody>
      </p:sp>
      <p:sp>
        <p:nvSpPr>
          <p:cNvPr id="116" name="TextBox 115"/>
          <p:cNvSpPr txBox="1"/>
          <p:nvPr>
            <p:custDataLst>
              <p:tags r:id="rId39"/>
            </p:custDataLst>
          </p:nvPr>
        </p:nvSpPr>
        <p:spPr>
          <a:xfrm>
            <a:off x="2413607" y="4594180"/>
            <a:ext cx="442913" cy="98489"/>
          </a:xfrm>
          <a:prstGeom prst="rect">
            <a:avLst/>
          </a:prstGeom>
          <a:noFill/>
        </p:spPr>
        <p:txBody>
          <a:bodyPr vert="horz" wrap="square" lIns="0" tIns="0" rIns="0" bIns="0" rtlCol="0" anchorCtr="0">
            <a:spAutoFit/>
          </a:bodyPr>
          <a:lstStyle/>
          <a:p>
            <a:pPr>
              <a:lnSpc>
                <a:spcPct val="80000"/>
              </a:lnSpc>
            </a:pPr>
            <a:r>
              <a:rPr lang="es-CR" sz="800" b="1" dirty="0" err="1" smtClean="0">
                <a:solidFill>
                  <a:schemeClr val="tx1"/>
                </a:solidFill>
                <a:latin typeface="Tahoma" panose="020B0604030504040204" pitchFamily="34" charset="0"/>
              </a:rPr>
              <a:t>Kodable</a:t>
            </a:r>
            <a:endParaRPr lang="es-CR" sz="800" b="1" dirty="0">
              <a:solidFill>
                <a:schemeClr val="tx1"/>
              </a:solidFill>
              <a:latin typeface="Tahoma" panose="020B0604030504040204" pitchFamily="34" charset="0"/>
            </a:endParaRPr>
          </a:p>
        </p:txBody>
      </p:sp>
      <p:sp>
        <p:nvSpPr>
          <p:cNvPr id="117" name="TextBox 116"/>
          <p:cNvSpPr txBox="1"/>
          <p:nvPr>
            <p:custDataLst>
              <p:tags r:id="rId40"/>
            </p:custDataLst>
          </p:nvPr>
        </p:nvSpPr>
        <p:spPr>
          <a:xfrm>
            <a:off x="2413607" y="4718069"/>
            <a:ext cx="198772" cy="107722"/>
          </a:xfrm>
          <a:prstGeom prst="rect">
            <a:avLst/>
          </a:prstGeom>
          <a:noFill/>
        </p:spPr>
        <p:txBody>
          <a:bodyPr vert="horz" wrap="none" lIns="0" tIns="0" rIns="0" bIns="0" rtlCol="0" anchorCtr="0">
            <a:spAutoFit/>
          </a:bodyPr>
          <a:lstStyle/>
          <a:p>
            <a:r>
              <a:rPr lang="es-CR" sz="700" smtClean="0">
                <a:solidFill>
                  <a:srgbClr val="FD8201"/>
                </a:solidFill>
                <a:latin typeface="Tahoma" panose="020B0604030504040204" pitchFamily="34" charset="0"/>
              </a:rPr>
              <a:t>2012</a:t>
            </a:r>
            <a:endParaRPr lang="es-CR" sz="700">
              <a:solidFill>
                <a:srgbClr val="FD8201"/>
              </a:solidFill>
              <a:latin typeface="Tahoma" panose="020B0604030504040204" pitchFamily="34" charset="0"/>
            </a:endParaRPr>
          </a:p>
        </p:txBody>
      </p:sp>
    </p:spTree>
    <p:extLst>
      <p:ext uri="{BB962C8B-B14F-4D97-AF65-F5344CB8AC3E}">
        <p14:creationId xmlns:p14="http://schemas.microsoft.com/office/powerpoint/2010/main" val="15976180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7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79"/>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80"/>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8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81"/>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82"/>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8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83"/>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8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nodeType="clickEffect">
                                  <p:stCondLst>
                                    <p:cond delay="0"/>
                                  </p:stCondLst>
                                  <p:childTnLst>
                                    <p:set>
                                      <p:cBhvr>
                                        <p:cTn id="46" dur="1" fill="hold">
                                          <p:stCondLst>
                                            <p:cond delay="0"/>
                                          </p:stCondLst>
                                        </p:cTn>
                                        <p:tgtEl>
                                          <p:spTgt spid="84"/>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nodeType="clickEffect">
                                  <p:stCondLst>
                                    <p:cond delay="0"/>
                                  </p:stCondLst>
                                  <p:childTnLst>
                                    <p:set>
                                      <p:cBhvr>
                                        <p:cTn id="52" dur="1" fill="hold">
                                          <p:stCondLst>
                                            <p:cond delay="0"/>
                                          </p:stCondLst>
                                        </p:cTn>
                                        <p:tgtEl>
                                          <p:spTgt spid="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Justificación</a:t>
            </a:r>
            <a:endParaRPr lang="en-US" dirty="0"/>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1981200"/>
            <a:ext cx="3079806" cy="3495670"/>
          </a:xfrm>
          <a:prstGeom prst="rect">
            <a:avLst/>
          </a:prstGeom>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94457" y="1981200"/>
            <a:ext cx="3798094" cy="3770471"/>
          </a:xfrm>
          <a:prstGeom prst="rect">
            <a:avLst/>
          </a:prstGeom>
        </p:spPr>
      </p:pic>
    </p:spTree>
    <p:extLst>
      <p:ext uri="{BB962C8B-B14F-4D97-AF65-F5344CB8AC3E}">
        <p14:creationId xmlns:p14="http://schemas.microsoft.com/office/powerpoint/2010/main" val="185694969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Objetivo General</a:t>
            </a:r>
            <a:endParaRPr lang="en-US" dirty="0"/>
          </a:p>
        </p:txBody>
      </p:sp>
      <p:sp>
        <p:nvSpPr>
          <p:cNvPr id="3" name="Content Placeholder 2"/>
          <p:cNvSpPr>
            <a:spLocks noGrp="1"/>
          </p:cNvSpPr>
          <p:nvPr>
            <p:ph idx="1"/>
          </p:nvPr>
        </p:nvSpPr>
        <p:spPr/>
        <p:txBody>
          <a:bodyPr/>
          <a:lstStyle/>
          <a:p>
            <a:r>
              <a:rPr lang="es-ES_tradnl" dirty="0"/>
              <a:t>Crear un entorno de programación colaborativo para niños entre 4 y 6 años, sin experiencia previa de programación, que fomente el pensamiento lógico-matemático y la solución de problemas</a:t>
            </a:r>
            <a:endParaRPr lang="en-US" dirty="0"/>
          </a:p>
        </p:txBody>
      </p:sp>
    </p:spTree>
    <p:extLst>
      <p:ext uri="{BB962C8B-B14F-4D97-AF65-F5344CB8AC3E}">
        <p14:creationId xmlns:p14="http://schemas.microsoft.com/office/powerpoint/2010/main" val="482415236"/>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Objetivos Específicos (1/6)</a:t>
            </a:r>
            <a:endParaRPr lang="en-US" dirty="0"/>
          </a:p>
        </p:txBody>
      </p:sp>
      <p:sp>
        <p:nvSpPr>
          <p:cNvPr id="3" name="Content Placeholder 2"/>
          <p:cNvSpPr>
            <a:spLocks noGrp="1"/>
          </p:cNvSpPr>
          <p:nvPr>
            <p:ph idx="1"/>
          </p:nvPr>
        </p:nvSpPr>
        <p:spPr>
          <a:xfrm>
            <a:off x="381000" y="1509713"/>
            <a:ext cx="8382000" cy="4586287"/>
          </a:xfrm>
        </p:spPr>
        <p:txBody>
          <a:bodyPr/>
          <a:lstStyle/>
          <a:p>
            <a:pPr marL="514350" indent="-514350">
              <a:buFont typeface="+mj-lt"/>
              <a:buAutoNum type="arabicPeriod"/>
            </a:pPr>
            <a:r>
              <a:rPr lang="es-CR" dirty="0"/>
              <a:t>Diseñar los elementos gráficos (interfaz e interacción) del entorno de programación colaborativo, orientado a niños entre 4 y 6 </a:t>
            </a:r>
            <a:r>
              <a:rPr lang="es-CR" dirty="0" smtClean="0"/>
              <a:t>años</a:t>
            </a:r>
          </a:p>
          <a:p>
            <a:pPr lvl="1">
              <a:buFont typeface="+mj-lt"/>
              <a:buChar char="–"/>
            </a:pPr>
            <a:r>
              <a:rPr lang="es-CR" u="sng" dirty="0"/>
              <a:t>Meta:</a:t>
            </a:r>
            <a:r>
              <a:rPr lang="es-CR" dirty="0"/>
              <a:t> </a:t>
            </a:r>
            <a:r>
              <a:rPr lang="es-ES_tradnl" dirty="0"/>
              <a:t>Diseño de los elementos de la interfaz de usuario del entorno de programación colaborativo que satisfaga al menos el 80% de la especificación de los requerimientos</a:t>
            </a:r>
            <a:endParaRPr lang="en-US" dirty="0"/>
          </a:p>
          <a:p>
            <a:pPr lvl="1"/>
            <a:r>
              <a:rPr lang="es-CR" u="sng" dirty="0"/>
              <a:t>Indicador:</a:t>
            </a:r>
            <a:r>
              <a:rPr lang="es-CR" dirty="0"/>
              <a:t> </a:t>
            </a:r>
            <a:r>
              <a:rPr lang="es-ES_tradnl" dirty="0"/>
              <a:t>Porcentaje de elementos de la interfaz diseñados de acuerdo al documento de especificación de </a:t>
            </a:r>
            <a:r>
              <a:rPr lang="es-ES_tradnl" dirty="0" smtClean="0"/>
              <a:t>requerimientos</a:t>
            </a:r>
            <a:endParaRPr lang="es-CR" dirty="0"/>
          </a:p>
        </p:txBody>
      </p:sp>
    </p:spTree>
    <p:extLst>
      <p:ext uri="{BB962C8B-B14F-4D97-AF65-F5344CB8AC3E}">
        <p14:creationId xmlns:p14="http://schemas.microsoft.com/office/powerpoint/2010/main" val="284285016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Objetivos Específicos (</a:t>
            </a:r>
            <a:r>
              <a:rPr lang="es-CR" dirty="0"/>
              <a:t>2/6)</a:t>
            </a:r>
            <a:endParaRPr lang="en-US" dirty="0"/>
          </a:p>
        </p:txBody>
      </p:sp>
      <p:sp>
        <p:nvSpPr>
          <p:cNvPr id="3" name="Content Placeholder 2"/>
          <p:cNvSpPr>
            <a:spLocks noGrp="1"/>
          </p:cNvSpPr>
          <p:nvPr>
            <p:ph idx="1"/>
          </p:nvPr>
        </p:nvSpPr>
        <p:spPr>
          <a:xfrm>
            <a:off x="381000" y="1509713"/>
            <a:ext cx="8382000" cy="4586287"/>
          </a:xfrm>
        </p:spPr>
        <p:txBody>
          <a:bodyPr/>
          <a:lstStyle/>
          <a:p>
            <a:pPr marL="514350" indent="-514350">
              <a:buFont typeface="+mj-lt"/>
              <a:buAutoNum type="arabicPeriod" startAt="2"/>
            </a:pPr>
            <a:r>
              <a:rPr lang="es-CR" sz="2400" dirty="0"/>
              <a:t>Seleccionar los robots más adecuados para el entorno de programación y realizar su configuración e implementación</a:t>
            </a:r>
            <a:endParaRPr lang="es-CR" sz="2400" dirty="0" smtClean="0"/>
          </a:p>
          <a:p>
            <a:pPr lvl="1"/>
            <a:r>
              <a:rPr lang="es-CR" sz="2000" u="sng" dirty="0" smtClean="0"/>
              <a:t>Meta 1:</a:t>
            </a:r>
            <a:r>
              <a:rPr lang="es-CR" sz="2000" dirty="0" smtClean="0"/>
              <a:t> </a:t>
            </a:r>
            <a:r>
              <a:rPr lang="es-CR" sz="2000" dirty="0"/>
              <a:t>Elección del robot más adecuado para el entorno de </a:t>
            </a:r>
            <a:r>
              <a:rPr lang="es-CR" sz="2000" dirty="0" smtClean="0"/>
              <a:t>programación</a:t>
            </a:r>
            <a:endParaRPr lang="en-US" sz="2000" dirty="0"/>
          </a:p>
          <a:p>
            <a:pPr lvl="1"/>
            <a:r>
              <a:rPr lang="es-CR" sz="2000" u="sng" dirty="0" smtClean="0"/>
              <a:t>Indicador M1:</a:t>
            </a:r>
            <a:r>
              <a:rPr lang="es-CR" sz="2000" dirty="0" smtClean="0"/>
              <a:t> </a:t>
            </a:r>
            <a:r>
              <a:rPr lang="es-CR" sz="2000" dirty="0"/>
              <a:t>Robot seleccionado para el entorno de </a:t>
            </a:r>
            <a:r>
              <a:rPr lang="es-CR" sz="2000" dirty="0" smtClean="0"/>
              <a:t>programación</a:t>
            </a:r>
          </a:p>
          <a:p>
            <a:pPr lvl="1"/>
            <a:r>
              <a:rPr lang="es-CR" sz="2000" u="sng" dirty="0"/>
              <a:t>Meta 2</a:t>
            </a:r>
            <a:r>
              <a:rPr lang="es-CR" sz="2000" u="sng" dirty="0" smtClean="0"/>
              <a:t>:</a:t>
            </a:r>
            <a:r>
              <a:rPr lang="es-CR" sz="2000" dirty="0" smtClean="0"/>
              <a:t> Configuración </a:t>
            </a:r>
            <a:r>
              <a:rPr lang="es-CR" sz="2000" dirty="0"/>
              <a:t>e implementación del robot seleccionado en al menos 80% de los comandos definidos para </a:t>
            </a:r>
            <a:r>
              <a:rPr lang="es-CR" sz="2000" dirty="0" smtClean="0"/>
              <a:t>ejecutar</a:t>
            </a:r>
          </a:p>
          <a:p>
            <a:pPr lvl="1"/>
            <a:r>
              <a:rPr lang="es-CR" sz="2000" u="sng" dirty="0"/>
              <a:t>Indicador </a:t>
            </a:r>
            <a:r>
              <a:rPr lang="es-CR" sz="2000" u="sng" dirty="0" smtClean="0"/>
              <a:t>M2:</a:t>
            </a:r>
            <a:r>
              <a:rPr lang="es-CR" sz="2000" dirty="0" smtClean="0"/>
              <a:t> </a:t>
            </a:r>
            <a:r>
              <a:rPr lang="es-CR" sz="2000" dirty="0"/>
              <a:t>Porcentaje de los comandos implementados para ejecutar con el robot</a:t>
            </a:r>
          </a:p>
        </p:txBody>
      </p:sp>
    </p:spTree>
    <p:extLst>
      <p:ext uri="{BB962C8B-B14F-4D97-AF65-F5344CB8AC3E}">
        <p14:creationId xmlns:p14="http://schemas.microsoft.com/office/powerpoint/2010/main" val="2370702133"/>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CR" dirty="0" smtClean="0"/>
              <a:t>Objetivos Específicos (</a:t>
            </a:r>
            <a:r>
              <a:rPr lang="es-CR" dirty="0"/>
              <a:t>3/6)</a:t>
            </a:r>
            <a:endParaRPr lang="en-US" dirty="0"/>
          </a:p>
        </p:txBody>
      </p:sp>
      <p:sp>
        <p:nvSpPr>
          <p:cNvPr id="3" name="Content Placeholder 2"/>
          <p:cNvSpPr>
            <a:spLocks noGrp="1"/>
          </p:cNvSpPr>
          <p:nvPr>
            <p:ph idx="1"/>
          </p:nvPr>
        </p:nvSpPr>
        <p:spPr>
          <a:xfrm>
            <a:off x="381000" y="1509713"/>
            <a:ext cx="8382000" cy="4586287"/>
          </a:xfrm>
        </p:spPr>
        <p:txBody>
          <a:bodyPr/>
          <a:lstStyle/>
          <a:p>
            <a:pPr marL="514350" indent="-514350">
              <a:buFont typeface="+mj-lt"/>
              <a:buAutoNum type="arabicPeriod" startAt="3"/>
            </a:pPr>
            <a:r>
              <a:rPr lang="es-CR" dirty="0"/>
              <a:t>Diseñar un protocolo de comunicación entre los robots y los </a:t>
            </a:r>
            <a:r>
              <a:rPr lang="es-CR" dirty="0" smtClean="0"/>
              <a:t>dispositivos</a:t>
            </a:r>
          </a:p>
          <a:p>
            <a:pPr lvl="1"/>
            <a:r>
              <a:rPr lang="es-CR" u="sng" dirty="0" smtClean="0"/>
              <a:t>Meta:</a:t>
            </a:r>
            <a:r>
              <a:rPr lang="es-CR" dirty="0"/>
              <a:t> Utilización del protocolo de comunicación en un 80% en la implementación del entorno de </a:t>
            </a:r>
            <a:r>
              <a:rPr lang="es-CR" dirty="0" smtClean="0"/>
              <a:t>programación</a:t>
            </a:r>
            <a:endParaRPr lang="en-US" dirty="0" smtClean="0"/>
          </a:p>
          <a:p>
            <a:pPr lvl="1"/>
            <a:r>
              <a:rPr lang="es-CR" u="sng" dirty="0" smtClean="0"/>
              <a:t>Indicador</a:t>
            </a:r>
            <a:r>
              <a:rPr lang="es-CR" u="sng" dirty="0"/>
              <a:t>:</a:t>
            </a:r>
            <a:r>
              <a:rPr lang="es-CR" dirty="0"/>
              <a:t> Porcentaje de la definición del protocolo de comunicación que se implementará en el entorno de </a:t>
            </a:r>
            <a:r>
              <a:rPr lang="es-CR" dirty="0" smtClean="0"/>
              <a:t>programación</a:t>
            </a:r>
            <a:endParaRPr lang="es-CR" dirty="0"/>
          </a:p>
        </p:txBody>
      </p:sp>
    </p:spTree>
    <p:extLst>
      <p:ext uri="{BB962C8B-B14F-4D97-AF65-F5344CB8AC3E}">
        <p14:creationId xmlns:p14="http://schemas.microsoft.com/office/powerpoint/2010/main" val="702090254"/>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DVSHAPEID" val="QEevHSTNr8yo6oCSWf64ou"/>
</p:tagLst>
</file>

<file path=ppt/tags/tag42.xml><?xml version="1.0" encoding="utf-8"?>
<p:tagLst xmlns:a="http://schemas.openxmlformats.org/drawingml/2006/main" xmlns:r="http://schemas.openxmlformats.org/officeDocument/2006/relationships" xmlns:p="http://schemas.openxmlformats.org/presentationml/2006/main">
  <p:tag name="DVSHAPEID" val="WODj4bfHtK0mr5MLGrn177"/>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Diseño predeterminado">
  <a:themeElements>
    <a:clrScheme name="Personalizado 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E5"/>
      </a:hlink>
      <a:folHlink>
        <a:srgbClr val="7030A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1" i="0" u="none" strike="noStrike" cap="none" normalizeH="0" baseline="0" smtClean="0">
            <a:ln>
              <a:noFill/>
            </a:ln>
            <a:solidFill>
              <a:schemeClr val="bg1"/>
            </a:solidFill>
            <a:effectLst/>
            <a:latin typeface="Arial"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formal</Template>
  <TotalTime>1072</TotalTime>
  <Words>2168</Words>
  <Application>Microsoft Office PowerPoint</Application>
  <PresentationFormat>On-screen Show (4:3)</PresentationFormat>
  <Paragraphs>143</Paragraphs>
  <Slides>16</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Tahoma</vt:lpstr>
      <vt:lpstr>Times New Roman</vt:lpstr>
      <vt:lpstr>Diseño predeterminado</vt:lpstr>
      <vt:lpstr>Proyecto de Investigación 537</vt:lpstr>
      <vt:lpstr>Agenda</vt:lpstr>
      <vt:lpstr>Título</vt:lpstr>
      <vt:lpstr>Antecedentes</vt:lpstr>
      <vt:lpstr>Justificación</vt:lpstr>
      <vt:lpstr>Objetivo General</vt:lpstr>
      <vt:lpstr>Objetivos Específicos (1/6)</vt:lpstr>
      <vt:lpstr>Objetivos Específicos (2/6)</vt:lpstr>
      <vt:lpstr>Objetivos Específicos (3/6)</vt:lpstr>
      <vt:lpstr>Objetivos Específicos (4/6)</vt:lpstr>
      <vt:lpstr>Objetivos Específicos (5/6)</vt:lpstr>
      <vt:lpstr>Objetivos Específicos (6/6)</vt:lpstr>
      <vt:lpstr>Metodología</vt:lpstr>
      <vt:lpstr>Impacto</vt:lpstr>
      <vt:lpstr>Alianzas</vt:lpstr>
      <vt:lpstr>PowerPoint Presentation</vt:lpstr>
    </vt:vector>
  </TitlesOfParts>
  <Company>UCR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Kryscia Ramírez Benavides</dc:creator>
  <cp:lastModifiedBy>Kryscia Ramírez Benavides</cp:lastModifiedBy>
  <cp:revision>95</cp:revision>
  <dcterms:created xsi:type="dcterms:W3CDTF">2013-05-30T04:00:49Z</dcterms:created>
  <dcterms:modified xsi:type="dcterms:W3CDTF">2015-05-01T01:11:07Z</dcterms:modified>
</cp:coreProperties>
</file>